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62" r:id="rId5"/>
    <p:sldId id="358" r:id="rId6"/>
    <p:sldId id="471" r:id="rId7"/>
    <p:sldId id="469" r:id="rId8"/>
    <p:sldId id="348" r:id="rId9"/>
    <p:sldId id="478" r:id="rId10"/>
    <p:sldId id="479" r:id="rId11"/>
    <p:sldId id="480" r:id="rId12"/>
    <p:sldId id="481" r:id="rId13"/>
    <p:sldId id="482" r:id="rId14"/>
    <p:sldId id="483" r:id="rId15"/>
    <p:sldId id="337" r:id="rId16"/>
    <p:sldId id="472" r:id="rId17"/>
    <p:sldId id="354" r:id="rId18"/>
    <p:sldId id="484" r:id="rId19"/>
    <p:sldId id="467" r:id="rId20"/>
    <p:sldId id="477" r:id="rId21"/>
    <p:sldId id="4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E3A8A"/>
    <a:srgbClr val="020C40"/>
    <a:srgbClr val="000036"/>
    <a:srgbClr val="00253E"/>
    <a:srgbClr val="000000"/>
    <a:srgbClr val="D4CFC8"/>
    <a:srgbClr val="8C8C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82975" autoAdjust="0"/>
  </p:normalViewPr>
  <p:slideViewPr>
    <p:cSldViewPr snapToGrid="0" showGuides="1">
      <p:cViewPr varScale="1">
        <p:scale>
          <a:sx n="75" d="100"/>
          <a:sy n="75" d="100"/>
        </p:scale>
        <p:origin x="-1656" y="-84"/>
      </p:cViewPr>
      <p:guideLst>
        <p:guide orient="horz" pos="2160"/>
        <p:guide pos="2880"/>
        <p:guide pos="268"/>
        <p:guide pos="5492"/>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52" d="100"/>
          <a:sy n="52" d="100"/>
        </p:scale>
        <p:origin x="-183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41D44-F7DE-48E4-8638-E7C413062CB6}"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n-US"/>
        </a:p>
      </dgm:t>
    </dgm:pt>
    <dgm:pt modelId="{9AF90CD4-D660-4B5C-97DA-0CF1A1B85246}">
      <dgm:prSet phldrT="[Text]" custT="1"/>
      <dgm:spPr>
        <a:solidFill>
          <a:srgbClr val="FF9900"/>
        </a:solidFill>
      </dgm:spPr>
      <dgm:t>
        <a:bodyPr/>
        <a:lstStyle/>
        <a:p>
          <a:pPr algn="ctr"/>
          <a:r>
            <a:rPr lang="en-GB" sz="1200" b="0" dirty="0" err="1" smtClean="0">
              <a:solidFill>
                <a:schemeClr val="tx1"/>
              </a:solidFill>
            </a:rPr>
            <a:t>EMMeT</a:t>
          </a:r>
          <a:endParaRPr lang="en-GB" sz="1200" b="0" dirty="0" smtClean="0">
            <a:solidFill>
              <a:schemeClr val="tx1"/>
            </a:solidFill>
          </a:endParaRPr>
        </a:p>
      </dgm:t>
    </dgm:pt>
    <dgm:pt modelId="{EDA49B3C-2041-4349-824F-3366A4831805}" type="parTrans" cxnId="{EC7933E1-7FB6-41A2-8D39-BB8F8B7DD7AA}">
      <dgm:prSet/>
      <dgm:spPr/>
      <dgm:t>
        <a:bodyPr/>
        <a:lstStyle/>
        <a:p>
          <a:endParaRPr lang="en-US" sz="1200"/>
        </a:p>
      </dgm:t>
    </dgm:pt>
    <dgm:pt modelId="{865E69E6-E511-4776-9512-C01461AADD57}" type="sibTrans" cxnId="{EC7933E1-7FB6-41A2-8D39-BB8F8B7DD7AA}">
      <dgm:prSet/>
      <dgm:spPr/>
      <dgm:t>
        <a:bodyPr/>
        <a:lstStyle/>
        <a:p>
          <a:endParaRPr lang="en-US" sz="1200"/>
        </a:p>
      </dgm:t>
    </dgm:pt>
    <dgm:pt modelId="{FF6B03A5-22C1-401D-90C6-C0E596226280}">
      <dgm:prSet phldrT="[Text]" custT="1"/>
      <dgm:spPr>
        <a:solidFill>
          <a:srgbClr val="FFCC99"/>
        </a:solidFill>
      </dgm:spPr>
      <dgm:t>
        <a:bodyPr/>
        <a:lstStyle/>
        <a:p>
          <a:r>
            <a:rPr lang="en-GB" sz="1200" dirty="0" smtClean="0">
              <a:solidFill>
                <a:schemeClr val="tx1"/>
              </a:solidFill>
            </a:rPr>
            <a:t>Elsevier Custom</a:t>
          </a:r>
          <a:endParaRPr lang="en-US" sz="1200" dirty="0">
            <a:solidFill>
              <a:schemeClr val="tx1"/>
            </a:solidFill>
          </a:endParaRPr>
        </a:p>
      </dgm:t>
    </dgm:pt>
    <dgm:pt modelId="{78E9FDAE-632A-4430-B72B-584C4D1FBE16}" type="parTrans" cxnId="{AFAE8BCF-E9DE-46A1-AA35-423E913FF4E0}">
      <dgm:prSet/>
      <dgm:spPr/>
      <dgm:t>
        <a:bodyPr/>
        <a:lstStyle/>
        <a:p>
          <a:endParaRPr lang="en-US" sz="1200"/>
        </a:p>
      </dgm:t>
    </dgm:pt>
    <dgm:pt modelId="{8F473E56-E36E-41B2-A6B4-5058C738B173}" type="sibTrans" cxnId="{AFAE8BCF-E9DE-46A1-AA35-423E913FF4E0}">
      <dgm:prSet/>
      <dgm:spPr/>
      <dgm:t>
        <a:bodyPr/>
        <a:lstStyle/>
        <a:p>
          <a:endParaRPr lang="en-US" sz="1200"/>
        </a:p>
      </dgm:t>
    </dgm:pt>
    <dgm:pt modelId="{7382A432-8707-4D60-B779-E417C31B80D2}">
      <dgm:prSet phldrT="[Text]" custT="1"/>
      <dgm:spPr/>
      <dgm:t>
        <a:bodyPr/>
        <a:lstStyle/>
        <a:p>
          <a:r>
            <a:rPr lang="en-GB" sz="1200" dirty="0" smtClean="0">
              <a:solidFill>
                <a:schemeClr val="tx1"/>
              </a:solidFill>
            </a:rPr>
            <a:t>UMLS</a:t>
          </a:r>
          <a:endParaRPr lang="en-US" sz="1200" dirty="0">
            <a:solidFill>
              <a:schemeClr val="tx1"/>
            </a:solidFill>
          </a:endParaRPr>
        </a:p>
      </dgm:t>
    </dgm:pt>
    <dgm:pt modelId="{FE67754F-B65F-47C4-A446-18D9CBCF6397}" type="parTrans" cxnId="{3B6237D7-A8BA-4370-9645-F791C73D92DC}">
      <dgm:prSet/>
      <dgm:spPr/>
      <dgm:t>
        <a:bodyPr/>
        <a:lstStyle/>
        <a:p>
          <a:endParaRPr lang="en-US" sz="1200"/>
        </a:p>
      </dgm:t>
    </dgm:pt>
    <dgm:pt modelId="{1549B5CB-2F86-4DF5-BB82-30DAD23B82E4}" type="sibTrans" cxnId="{3B6237D7-A8BA-4370-9645-F791C73D92DC}">
      <dgm:prSet/>
      <dgm:spPr/>
      <dgm:t>
        <a:bodyPr/>
        <a:lstStyle/>
        <a:p>
          <a:endParaRPr lang="en-US" sz="1200"/>
        </a:p>
      </dgm:t>
    </dgm:pt>
    <dgm:pt modelId="{20E99F58-AA7D-4E62-BCEB-3A2D3533F3A4}" type="pres">
      <dgm:prSet presAssocID="{C9941D44-F7DE-48E4-8638-E7C413062CB6}" presName="Name0" presStyleCnt="0">
        <dgm:presLayoutVars>
          <dgm:chMax val="7"/>
          <dgm:resizeHandles val="exact"/>
        </dgm:presLayoutVars>
      </dgm:prSet>
      <dgm:spPr/>
      <dgm:t>
        <a:bodyPr/>
        <a:lstStyle/>
        <a:p>
          <a:endParaRPr lang="en-US"/>
        </a:p>
      </dgm:t>
    </dgm:pt>
    <dgm:pt modelId="{D8C023D1-8AB0-4394-ACE8-E47A3C7FBB14}" type="pres">
      <dgm:prSet presAssocID="{C9941D44-F7DE-48E4-8638-E7C413062CB6}" presName="comp1" presStyleCnt="0"/>
      <dgm:spPr/>
    </dgm:pt>
    <dgm:pt modelId="{BAD42688-A7BB-4E72-BB1F-FC98A232173D}" type="pres">
      <dgm:prSet presAssocID="{C9941D44-F7DE-48E4-8638-E7C413062CB6}" presName="circle1" presStyleLbl="node1" presStyleIdx="0" presStyleCnt="3" custScaleX="119024" custScaleY="100000" custLinFactNeighborY="-448"/>
      <dgm:spPr/>
      <dgm:t>
        <a:bodyPr/>
        <a:lstStyle/>
        <a:p>
          <a:endParaRPr lang="en-US"/>
        </a:p>
      </dgm:t>
    </dgm:pt>
    <dgm:pt modelId="{EF87D63D-EF38-4BB1-8DB6-3A7ADD9B8817}" type="pres">
      <dgm:prSet presAssocID="{C9941D44-F7DE-48E4-8638-E7C413062CB6}" presName="c1text" presStyleLbl="node1" presStyleIdx="0" presStyleCnt="3">
        <dgm:presLayoutVars>
          <dgm:bulletEnabled val="1"/>
        </dgm:presLayoutVars>
      </dgm:prSet>
      <dgm:spPr/>
      <dgm:t>
        <a:bodyPr/>
        <a:lstStyle/>
        <a:p>
          <a:endParaRPr lang="en-US"/>
        </a:p>
      </dgm:t>
    </dgm:pt>
    <dgm:pt modelId="{1860E5A6-83BB-47EF-A1B0-95E109E0A3CA}" type="pres">
      <dgm:prSet presAssocID="{C9941D44-F7DE-48E4-8638-E7C413062CB6}" presName="comp2" presStyleCnt="0"/>
      <dgm:spPr/>
    </dgm:pt>
    <dgm:pt modelId="{B5442D5E-6884-4163-B422-B397580C067E}" type="pres">
      <dgm:prSet presAssocID="{C9941D44-F7DE-48E4-8638-E7C413062CB6}" presName="circle2" presStyleLbl="node1" presStyleIdx="1" presStyleCnt="3" custScaleX="109268" custScaleY="107144" custLinFactNeighborY="-1794"/>
      <dgm:spPr/>
      <dgm:t>
        <a:bodyPr/>
        <a:lstStyle/>
        <a:p>
          <a:endParaRPr lang="en-US"/>
        </a:p>
      </dgm:t>
    </dgm:pt>
    <dgm:pt modelId="{60958494-D103-4B7C-96BF-0588E2494BE9}" type="pres">
      <dgm:prSet presAssocID="{C9941D44-F7DE-48E4-8638-E7C413062CB6}" presName="c2text" presStyleLbl="node1" presStyleIdx="1" presStyleCnt="3">
        <dgm:presLayoutVars>
          <dgm:bulletEnabled val="1"/>
        </dgm:presLayoutVars>
      </dgm:prSet>
      <dgm:spPr/>
      <dgm:t>
        <a:bodyPr/>
        <a:lstStyle/>
        <a:p>
          <a:endParaRPr lang="en-US"/>
        </a:p>
      </dgm:t>
    </dgm:pt>
    <dgm:pt modelId="{4B606475-926F-4263-84EA-9E33991A2C5F}" type="pres">
      <dgm:prSet presAssocID="{C9941D44-F7DE-48E4-8638-E7C413062CB6}" presName="comp3" presStyleCnt="0"/>
      <dgm:spPr/>
    </dgm:pt>
    <dgm:pt modelId="{D21A236B-F0AF-4925-A0B2-35D5920C1256}" type="pres">
      <dgm:prSet presAssocID="{C9941D44-F7DE-48E4-8638-E7C413062CB6}" presName="circle3" presStyleLbl="node1" presStyleIdx="2" presStyleCnt="3" custLinFactNeighborY="410"/>
      <dgm:spPr/>
      <dgm:t>
        <a:bodyPr/>
        <a:lstStyle/>
        <a:p>
          <a:endParaRPr lang="en-US"/>
        </a:p>
      </dgm:t>
    </dgm:pt>
    <dgm:pt modelId="{0839ABCE-8E6D-435C-8273-7E70F4AA568A}" type="pres">
      <dgm:prSet presAssocID="{C9941D44-F7DE-48E4-8638-E7C413062CB6}" presName="c3text" presStyleLbl="node1" presStyleIdx="2" presStyleCnt="3">
        <dgm:presLayoutVars>
          <dgm:bulletEnabled val="1"/>
        </dgm:presLayoutVars>
      </dgm:prSet>
      <dgm:spPr/>
      <dgm:t>
        <a:bodyPr/>
        <a:lstStyle/>
        <a:p>
          <a:endParaRPr lang="en-US"/>
        </a:p>
      </dgm:t>
    </dgm:pt>
  </dgm:ptLst>
  <dgm:cxnLst>
    <dgm:cxn modelId="{3B6237D7-A8BA-4370-9645-F791C73D92DC}" srcId="{C9941D44-F7DE-48E4-8638-E7C413062CB6}" destId="{7382A432-8707-4D60-B779-E417C31B80D2}" srcOrd="2" destOrd="0" parTransId="{FE67754F-B65F-47C4-A446-18D9CBCF6397}" sibTransId="{1549B5CB-2F86-4DF5-BB82-30DAD23B82E4}"/>
    <dgm:cxn modelId="{CAA50586-E131-49F9-AD76-1CDDD2E3E8C9}" type="presOf" srcId="{9AF90CD4-D660-4B5C-97DA-0CF1A1B85246}" destId="{BAD42688-A7BB-4E72-BB1F-FC98A232173D}" srcOrd="0" destOrd="0" presId="urn:microsoft.com/office/officeart/2005/8/layout/venn2"/>
    <dgm:cxn modelId="{85ABE2B2-C509-4F55-B5A9-43477F230E08}" type="presOf" srcId="{C9941D44-F7DE-48E4-8638-E7C413062CB6}" destId="{20E99F58-AA7D-4E62-BCEB-3A2D3533F3A4}" srcOrd="0" destOrd="0" presId="urn:microsoft.com/office/officeart/2005/8/layout/venn2"/>
    <dgm:cxn modelId="{1F9454E6-9128-499B-8F1A-4DEA85BCB0A5}" type="presOf" srcId="{FF6B03A5-22C1-401D-90C6-C0E596226280}" destId="{60958494-D103-4B7C-96BF-0588E2494BE9}" srcOrd="1" destOrd="0" presId="urn:microsoft.com/office/officeart/2005/8/layout/venn2"/>
    <dgm:cxn modelId="{23CAD4DD-3C43-4D8E-BF1A-31C64A865BF9}" type="presOf" srcId="{FF6B03A5-22C1-401D-90C6-C0E596226280}" destId="{B5442D5E-6884-4163-B422-B397580C067E}" srcOrd="0" destOrd="0" presId="urn:microsoft.com/office/officeart/2005/8/layout/venn2"/>
    <dgm:cxn modelId="{982D8B08-5ECC-4FB7-BBA7-89289B5C4FA1}" type="presOf" srcId="{9AF90CD4-D660-4B5C-97DA-0CF1A1B85246}" destId="{EF87D63D-EF38-4BB1-8DB6-3A7ADD9B8817}" srcOrd="1" destOrd="0" presId="urn:microsoft.com/office/officeart/2005/8/layout/venn2"/>
    <dgm:cxn modelId="{965A06AD-87F5-48D1-BDAD-59D656A9FD9A}" type="presOf" srcId="{7382A432-8707-4D60-B779-E417C31B80D2}" destId="{D21A236B-F0AF-4925-A0B2-35D5920C1256}" srcOrd="0" destOrd="0" presId="urn:microsoft.com/office/officeart/2005/8/layout/venn2"/>
    <dgm:cxn modelId="{AFAE8BCF-E9DE-46A1-AA35-423E913FF4E0}" srcId="{C9941D44-F7DE-48E4-8638-E7C413062CB6}" destId="{FF6B03A5-22C1-401D-90C6-C0E596226280}" srcOrd="1" destOrd="0" parTransId="{78E9FDAE-632A-4430-B72B-584C4D1FBE16}" sibTransId="{8F473E56-E36E-41B2-A6B4-5058C738B173}"/>
    <dgm:cxn modelId="{BB23C1ED-33FE-430C-ACFE-8260F7DBA374}" type="presOf" srcId="{7382A432-8707-4D60-B779-E417C31B80D2}" destId="{0839ABCE-8E6D-435C-8273-7E70F4AA568A}" srcOrd="1" destOrd="0" presId="urn:microsoft.com/office/officeart/2005/8/layout/venn2"/>
    <dgm:cxn modelId="{EC7933E1-7FB6-41A2-8D39-BB8F8B7DD7AA}" srcId="{C9941D44-F7DE-48E4-8638-E7C413062CB6}" destId="{9AF90CD4-D660-4B5C-97DA-0CF1A1B85246}" srcOrd="0" destOrd="0" parTransId="{EDA49B3C-2041-4349-824F-3366A4831805}" sibTransId="{865E69E6-E511-4776-9512-C01461AADD57}"/>
    <dgm:cxn modelId="{65203F70-0231-4D9C-B89E-39647BBCA287}" type="presParOf" srcId="{20E99F58-AA7D-4E62-BCEB-3A2D3533F3A4}" destId="{D8C023D1-8AB0-4394-ACE8-E47A3C7FBB14}" srcOrd="0" destOrd="0" presId="urn:microsoft.com/office/officeart/2005/8/layout/venn2"/>
    <dgm:cxn modelId="{8FDDFAC0-812E-4988-B5B2-E92DF0249025}" type="presParOf" srcId="{D8C023D1-8AB0-4394-ACE8-E47A3C7FBB14}" destId="{BAD42688-A7BB-4E72-BB1F-FC98A232173D}" srcOrd="0" destOrd="0" presId="urn:microsoft.com/office/officeart/2005/8/layout/venn2"/>
    <dgm:cxn modelId="{FC9F4487-0FAA-4489-ABC3-91FDE11DBD16}" type="presParOf" srcId="{D8C023D1-8AB0-4394-ACE8-E47A3C7FBB14}" destId="{EF87D63D-EF38-4BB1-8DB6-3A7ADD9B8817}" srcOrd="1" destOrd="0" presId="urn:microsoft.com/office/officeart/2005/8/layout/venn2"/>
    <dgm:cxn modelId="{64E67E71-221D-47F9-8935-EA4C0F0EC150}" type="presParOf" srcId="{20E99F58-AA7D-4E62-BCEB-3A2D3533F3A4}" destId="{1860E5A6-83BB-47EF-A1B0-95E109E0A3CA}" srcOrd="1" destOrd="0" presId="urn:microsoft.com/office/officeart/2005/8/layout/venn2"/>
    <dgm:cxn modelId="{647BB081-11DD-4860-A5B3-CF86BB5844ED}" type="presParOf" srcId="{1860E5A6-83BB-47EF-A1B0-95E109E0A3CA}" destId="{B5442D5E-6884-4163-B422-B397580C067E}" srcOrd="0" destOrd="0" presId="urn:microsoft.com/office/officeart/2005/8/layout/venn2"/>
    <dgm:cxn modelId="{6967FB8C-23F6-48CA-80F5-58E55E1A7BC0}" type="presParOf" srcId="{1860E5A6-83BB-47EF-A1B0-95E109E0A3CA}" destId="{60958494-D103-4B7C-96BF-0588E2494BE9}" srcOrd="1" destOrd="0" presId="urn:microsoft.com/office/officeart/2005/8/layout/venn2"/>
    <dgm:cxn modelId="{A91FA1F0-9BFC-4336-8039-80A534E8218A}" type="presParOf" srcId="{20E99F58-AA7D-4E62-BCEB-3A2D3533F3A4}" destId="{4B606475-926F-4263-84EA-9E33991A2C5F}" srcOrd="2" destOrd="0" presId="urn:microsoft.com/office/officeart/2005/8/layout/venn2"/>
    <dgm:cxn modelId="{0AC499DD-A99F-452E-876D-F8EDCC2B7B24}" type="presParOf" srcId="{4B606475-926F-4263-84EA-9E33991A2C5F}" destId="{D21A236B-F0AF-4925-A0B2-35D5920C1256}" srcOrd="0" destOrd="0" presId="urn:microsoft.com/office/officeart/2005/8/layout/venn2"/>
    <dgm:cxn modelId="{50240FC6-E12B-48C8-B310-0E5B56507812}" type="presParOf" srcId="{4B606475-926F-4263-84EA-9E33991A2C5F}" destId="{0839ABCE-8E6D-435C-8273-7E70F4AA568A}" srcOrd="1" destOrd="0" presId="urn:microsoft.com/office/officeart/2005/8/layout/venn2"/>
  </dgm:cxnLst>
  <dgm:bg>
    <a:noFill/>
  </dgm:bg>
  <dgm:whole>
    <a:ln>
      <a:noFill/>
    </a:ln>
  </dgm:whole>
  <dgm:extLst>
    <a:ext uri="http://schemas.microsoft.com/office/drawing/2008/diagram">
      <dsp:dataModelExt xmlns:dsp="http://schemas.microsoft.com/office/drawing/2008/diagram" xmlns="" relId="rId1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D42688-A7BB-4E72-BB1F-FC98A232173D}">
      <dsp:nvSpPr>
        <dsp:cNvPr id="0" name=""/>
        <dsp:cNvSpPr/>
      </dsp:nvSpPr>
      <dsp:spPr>
        <a:xfrm>
          <a:off x="504351" y="-28839"/>
          <a:ext cx="2562567" cy="2152984"/>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0" kern="1200" dirty="0" err="1" smtClean="0">
              <a:solidFill>
                <a:schemeClr val="tx1"/>
              </a:solidFill>
            </a:rPr>
            <a:t>EMMeT</a:t>
          </a:r>
          <a:endParaRPr lang="en-GB" sz="1200" b="0" kern="1200" dirty="0" smtClean="0">
            <a:solidFill>
              <a:schemeClr val="tx1"/>
            </a:solidFill>
          </a:endParaRPr>
        </a:p>
      </dsp:txBody>
      <dsp:txXfrm>
        <a:off x="1337826" y="78809"/>
        <a:ext cx="895617" cy="322947"/>
      </dsp:txXfrm>
    </dsp:sp>
    <dsp:sp modelId="{B5442D5E-6884-4163-B422-B397580C067E}">
      <dsp:nvSpPr>
        <dsp:cNvPr id="0" name=""/>
        <dsp:cNvSpPr/>
      </dsp:nvSpPr>
      <dsp:spPr>
        <a:xfrm>
          <a:off x="903439" y="422759"/>
          <a:ext cx="1764391" cy="1730094"/>
        </a:xfrm>
        <a:prstGeom prst="ellipse">
          <a:avLst/>
        </a:prstGeom>
        <a:solidFill>
          <a:srgbClr val="FF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Elsevier Custom</a:t>
          </a:r>
          <a:endParaRPr lang="en-US" sz="1200" kern="1200" dirty="0">
            <a:solidFill>
              <a:schemeClr val="tx1"/>
            </a:solidFill>
          </a:endParaRPr>
        </a:p>
      </dsp:txBody>
      <dsp:txXfrm>
        <a:off x="1374532" y="530890"/>
        <a:ext cx="822206" cy="324392"/>
      </dsp:txXfrm>
    </dsp:sp>
    <dsp:sp modelId="{D21A236B-F0AF-4925-A0B2-35D5920C1256}">
      <dsp:nvSpPr>
        <dsp:cNvPr id="0" name=""/>
        <dsp:cNvSpPr/>
      </dsp:nvSpPr>
      <dsp:spPr>
        <a:xfrm>
          <a:off x="1247389" y="1052066"/>
          <a:ext cx="1076492" cy="1076492"/>
        </a:xfrm>
        <a:prstGeom prst="ellipse">
          <a:avLst/>
        </a:prstGeom>
        <a:solidFill>
          <a:schemeClr val="accent6">
            <a:shade val="80000"/>
            <a:hueOff val="-239107"/>
            <a:satOff val="-21400"/>
            <a:lumOff val="324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UMLS</a:t>
          </a:r>
          <a:endParaRPr lang="en-US" sz="1200" kern="1200" dirty="0">
            <a:solidFill>
              <a:schemeClr val="tx1"/>
            </a:solidFill>
          </a:endParaRPr>
        </a:p>
      </dsp:txBody>
      <dsp:txXfrm>
        <a:off x="1405038" y="1321189"/>
        <a:ext cx="761194" cy="53824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0568" tIns="45283" rIns="90568" bIns="45283" rtlCol="0"/>
          <a:lstStyle>
            <a:lvl1pPr algn="l">
              <a:defRPr sz="1200"/>
            </a:lvl1pPr>
          </a:lstStyle>
          <a:p>
            <a:endParaRPr lang="en-US"/>
          </a:p>
        </p:txBody>
      </p:sp>
      <p:sp>
        <p:nvSpPr>
          <p:cNvPr id="3" name="Date Placeholder 2"/>
          <p:cNvSpPr>
            <a:spLocks noGrp="1"/>
          </p:cNvSpPr>
          <p:nvPr>
            <p:ph type="dt" sz="quarter" idx="1"/>
          </p:nvPr>
        </p:nvSpPr>
        <p:spPr>
          <a:xfrm>
            <a:off x="3970341" y="0"/>
            <a:ext cx="3038475" cy="465138"/>
          </a:xfrm>
          <a:prstGeom prst="rect">
            <a:avLst/>
          </a:prstGeom>
        </p:spPr>
        <p:txBody>
          <a:bodyPr vert="horz" lIns="90568" tIns="45283" rIns="90568" bIns="45283" rtlCol="0"/>
          <a:lstStyle>
            <a:lvl1pPr algn="r">
              <a:defRPr sz="1200"/>
            </a:lvl1pPr>
          </a:lstStyle>
          <a:p>
            <a:fld id="{45EF0B4F-95E4-48BE-81DC-2F7484203019}" type="datetimeFigureOut">
              <a:rPr lang="en-US" smtClean="0"/>
              <a:pPr/>
              <a:t>5/16/2014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0568" tIns="45283" rIns="90568" bIns="45283"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0568" tIns="45283" rIns="90568" bIns="45283" rtlCol="0" anchor="b"/>
          <a:lstStyle>
            <a:lvl1pPr algn="r">
              <a:defRPr sz="1200"/>
            </a:lvl1pPr>
          </a:lstStyle>
          <a:p>
            <a:fld id="{FF6E6BB9-4724-40F0-8619-975269120AC8}" type="slidenum">
              <a:rPr lang="en-US" smtClean="0"/>
              <a:pPr/>
              <a:t>‹#›</a:t>
            </a:fld>
            <a:endParaRPr lang="en-US"/>
          </a:p>
        </p:txBody>
      </p:sp>
    </p:spTree>
    <p:extLst>
      <p:ext uri="{BB962C8B-B14F-4D97-AF65-F5344CB8AC3E}">
        <p14:creationId xmlns:p14="http://schemas.microsoft.com/office/powerpoint/2010/main" xmlns="" val="1232826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287" tIns="46144" rIns="92287" bIns="4614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287" tIns="46144" rIns="92287" bIns="46144" rtlCol="0"/>
          <a:lstStyle>
            <a:lvl1pPr algn="r">
              <a:defRPr sz="1200"/>
            </a:lvl1pPr>
          </a:lstStyle>
          <a:p>
            <a:fld id="{994180C9-0842-4DB3-9E65-4BEF1F8C26D1}" type="datetimeFigureOut">
              <a:rPr lang="en-US" smtClean="0"/>
              <a:pPr/>
              <a:t>5/16/2014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87" tIns="46144" rIns="92287" bIns="4614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287" tIns="46144" rIns="92287" bIns="46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287" tIns="46144" rIns="92287"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287" tIns="46144" rIns="92287" bIns="46144" rtlCol="0" anchor="b"/>
          <a:lstStyle>
            <a:lvl1pPr algn="r">
              <a:defRPr sz="1200"/>
            </a:lvl1pPr>
          </a:lstStyle>
          <a:p>
            <a:fld id="{4FA0692E-8CDC-421B-B9C7-27BEE30978CD}" type="slidenum">
              <a:rPr lang="en-US" smtClean="0"/>
              <a:pPr/>
              <a:t>‹#›</a:t>
            </a:fld>
            <a:endParaRPr lang="en-US"/>
          </a:p>
        </p:txBody>
      </p:sp>
    </p:spTree>
    <p:extLst>
      <p:ext uri="{BB962C8B-B14F-4D97-AF65-F5344CB8AC3E}">
        <p14:creationId xmlns:p14="http://schemas.microsoft.com/office/powerpoint/2010/main" xmlns="" val="418754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5625" rtl="0" eaLnBrk="1" fontAlgn="auto" latinLnBrk="0" hangingPunct="1">
              <a:lnSpc>
                <a:spcPct val="100000"/>
              </a:lnSpc>
              <a:spcBef>
                <a:spcPts val="0"/>
              </a:spcBef>
              <a:spcAft>
                <a:spcPts val="0"/>
              </a:spcAft>
              <a:buClrTx/>
              <a:buSzTx/>
              <a:buFontTx/>
              <a:buNone/>
              <a:tabLst/>
              <a:defRPr/>
            </a:pPr>
            <a:r>
              <a:rPr lang="tr-TR" baseline="0" dirty="0" err="1" smtClean="0"/>
              <a:t>ClinicalKey</a:t>
            </a:r>
            <a:r>
              <a:rPr lang="tr-TR" baseline="0" dirty="0" smtClean="0"/>
              <a:t> geniş kapsamlı, güvenilir klinik cevaplara hızlıca sağlayan ve tıbbi bilgilere erişim konusunda önemli yenilikler sunan bir veri tabanı olarak geliştirilmiştir.</a:t>
            </a:r>
            <a:endParaRPr lang="en-US" dirty="0" smtClean="0"/>
          </a:p>
          <a:p>
            <a:pPr defTabSz="905625">
              <a:defRPr/>
            </a:pPr>
            <a:endParaRPr lang="en-US" dirty="0" smtClean="0"/>
          </a:p>
          <a:p>
            <a:pPr defTabSz="905625">
              <a:defRPr/>
            </a:pPr>
            <a:endParaRPr lang="en-GB" dirty="0" smtClean="0"/>
          </a:p>
          <a:p>
            <a:pPr defTabSz="905625">
              <a:defRPr/>
            </a:pPr>
            <a:endParaRPr lang="en-US" dirty="0" smtClean="0"/>
          </a:p>
          <a:p>
            <a:pPr defTabSz="905625">
              <a:defRPr/>
            </a:pPr>
            <a:endParaRPr lang="en-GB" dirty="0" smtClean="0"/>
          </a:p>
        </p:txBody>
      </p:sp>
      <p:sp>
        <p:nvSpPr>
          <p:cNvPr id="4" name="Slide Number Placeholder 3"/>
          <p:cNvSpPr>
            <a:spLocks noGrp="1"/>
          </p:cNvSpPr>
          <p:nvPr>
            <p:ph type="sldNum" sz="quarter" idx="10"/>
          </p:nvPr>
        </p:nvSpPr>
        <p:spPr/>
        <p:txBody>
          <a:bodyPr/>
          <a:lstStyle/>
          <a:p>
            <a:fld id="{8ECCE892-6C3A-443B-B5C9-707A6845F3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tr-TR" smtClean="0">
              <a:latin typeface="Times" pitchFamily="18" charset="0"/>
            </a:endParaRPr>
          </a:p>
        </p:txBody>
      </p:sp>
      <p:sp>
        <p:nvSpPr>
          <p:cNvPr id="4" name="Slide Number Placeholder 3"/>
          <p:cNvSpPr>
            <a:spLocks noGrp="1"/>
          </p:cNvSpPr>
          <p:nvPr>
            <p:ph type="sldNum" sz="quarter" idx="5"/>
          </p:nvPr>
        </p:nvSpPr>
        <p:spPr/>
        <p:txBody>
          <a:bodyPr/>
          <a:lstStyle/>
          <a:p>
            <a:pPr>
              <a:defRPr/>
            </a:pPr>
            <a:fld id="{96AC2AF3-B6EC-4AE6-A89A-8F746B390594}"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75">
              <a:defRPr/>
            </a:pPr>
            <a:r>
              <a:rPr lang="tr-TR" baseline="0" dirty="0" smtClean="0"/>
              <a:t>CK klinik arama motoru oluşturulmadan, bir arama </a:t>
            </a:r>
            <a:r>
              <a:rPr lang="tr-TR" baseline="0" dirty="0" err="1" smtClean="0"/>
              <a:t>moturundan</a:t>
            </a:r>
            <a:r>
              <a:rPr lang="tr-TR" baseline="0" dirty="0" smtClean="0"/>
              <a:t> neler istenildiği saptanarak ürünün tasarımına başlanmıştır. Doktorların ne aradığı? Mevcut kaynaklarda neleri </a:t>
            </a:r>
            <a:r>
              <a:rPr lang="tr-TR" baseline="0" dirty="0" err="1" smtClean="0"/>
              <a:t>bulamadiklari</a:t>
            </a:r>
            <a:r>
              <a:rPr lang="tr-TR" baseline="0" dirty="0" smtClean="0"/>
              <a:t> gibi sorulara cevap aranmış ve 2000 ‘den fazla doktorun katılım sağladığı bu geniş araştırma sonucu 3 kritik nokta tespit edilmiştir.  </a:t>
            </a:r>
            <a:endParaRPr lang="en-GB" dirty="0" smtClean="0"/>
          </a:p>
          <a:p>
            <a:endParaRPr lang="en-US" dirty="0" smtClean="0"/>
          </a:p>
          <a:p>
            <a:r>
              <a:rPr lang="tr-TR" dirty="0" smtClean="0"/>
              <a:t>En</a:t>
            </a:r>
            <a:r>
              <a:rPr lang="tr-TR" baseline="0" dirty="0" smtClean="0"/>
              <a:t> önemli nokta olarak daha geniş kapsamlı bir veri tabanına ihtiyaç duyulmuştur. Tüm geleneksel klinik arama motorları yeterince geniş kapsamlı değildirler. Doktorlar  aradıkları tek bir kaynaktan bulamadıkları için çoğunlukla 2. bir kaynak arama ihtiyacı hissetmektedirler.</a:t>
            </a:r>
            <a:endParaRPr lang="en-US" dirty="0" smtClean="0"/>
          </a:p>
          <a:p>
            <a:endParaRPr lang="en-US" dirty="0" smtClean="0"/>
          </a:p>
          <a:p>
            <a:r>
              <a:rPr lang="tr-TR" dirty="0" smtClean="0"/>
              <a:t>İkinci nokta olarak kaynağın güvenilirliği</a:t>
            </a:r>
            <a:r>
              <a:rPr lang="tr-TR" baseline="0" dirty="0" smtClean="0"/>
              <a:t> gelmektedir. Tüm klinik arama motorları yeterince güvenli olmadığı için doktorlar yoğun sıklıkla eriştikleri cevapları kontrol etmektedirler.</a:t>
            </a:r>
            <a:endParaRPr lang="en-US" dirty="0" smtClean="0"/>
          </a:p>
          <a:p>
            <a:endParaRPr lang="en-US" dirty="0" smtClean="0"/>
          </a:p>
          <a:p>
            <a:r>
              <a:rPr lang="tr-TR" dirty="0" smtClean="0"/>
              <a:t>Son olarak kaynağın</a:t>
            </a:r>
            <a:r>
              <a:rPr lang="tr-TR" baseline="0" dirty="0" smtClean="0"/>
              <a:t> cevaplara hızlı erişimi gelmektedir.  Tüm klinik arama motorlarının cevaplara erişimi yeterince hızlı olmadığı için doktorlar aradıkları cevaba ilişkin konulara bakarken çok zaman kaybetmektedirler </a:t>
            </a:r>
            <a:endParaRPr lang="en-US" dirty="0"/>
          </a:p>
        </p:txBody>
      </p:sp>
      <p:sp>
        <p:nvSpPr>
          <p:cNvPr id="4" name="Slide Number Placeholder 3"/>
          <p:cNvSpPr>
            <a:spLocks noGrp="1"/>
          </p:cNvSpPr>
          <p:nvPr>
            <p:ph type="sldNum" sz="quarter" idx="10"/>
          </p:nvPr>
        </p:nvSpPr>
        <p:spPr/>
        <p:txBody>
          <a:bodyPr/>
          <a:lstStyle/>
          <a:p>
            <a:fld id="{4FA0692E-8CDC-421B-B9C7-27BEE30978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aseline="0" dirty="0" smtClean="0"/>
              <a:t>Şimdi diğer 2 gereksinime geri dönelim. Geniş Kapsamlılık ve güvenilirlik</a:t>
            </a:r>
            <a:endParaRPr lang="en-US" baseline="0" dirty="0" smtClean="0"/>
          </a:p>
          <a:p>
            <a:endParaRPr lang="en-US" baseline="0" dirty="0" smtClean="0"/>
          </a:p>
          <a:p>
            <a:r>
              <a:rPr lang="tr-TR" dirty="0" err="1" smtClean="0"/>
              <a:t>ClinicalKey</a:t>
            </a:r>
            <a:r>
              <a:rPr lang="tr-TR" dirty="0" smtClean="0"/>
              <a:t> tıbbi kaynaklara ait en geniş</a:t>
            </a:r>
            <a:r>
              <a:rPr lang="tr-TR" baseline="0" dirty="0" smtClean="0"/>
              <a:t> koleksiyonlardan yanıtlar getirmektedir – diğer geleneksel veri tabanlarından geniş kaynaklara erişim sunulmaktadır </a:t>
            </a:r>
            <a:r>
              <a:rPr lang="tr-TR" dirty="0" smtClean="0"/>
              <a:t>İÇERİK TİPİ Tüm tıbbi ve cerrahi uzmanlık alanlarına tek bir online kaynaktan</a:t>
            </a:r>
            <a:r>
              <a:rPr lang="tr-TR" baseline="0" dirty="0" smtClean="0"/>
              <a:t> erişilmektedir.  EN GÜNCEL kanıta dayalı bilgileri içermekte olan 1100’den fazla kitap ve 540’dan fazla dergiye uzman yorumları, MEDLINE özetleri ve 3. parti dergi erişimleri ile birlikte erişilmektedir. </a:t>
            </a:r>
          </a:p>
          <a:p>
            <a:endParaRPr lang="tr-TR" baseline="0" dirty="0" smtClean="0"/>
          </a:p>
          <a:p>
            <a:r>
              <a:rPr lang="tr-TR" dirty="0" smtClean="0"/>
              <a:t>Ve kaynaklar sadece kitap ve dergiler ile sınırlı değildir, </a:t>
            </a:r>
            <a:r>
              <a:rPr lang="tr-TR" dirty="0" err="1" smtClean="0"/>
              <a:t>monograf</a:t>
            </a:r>
            <a:r>
              <a:rPr lang="tr-TR" dirty="0" smtClean="0"/>
              <a:t> videoları ve resim</a:t>
            </a:r>
            <a:r>
              <a:rPr lang="tr-TR" baseline="0" dirty="0" smtClean="0"/>
              <a:t> içerikleri de kapsam içinde yer almaktadır. Toplamda 2,500’den fazla </a:t>
            </a:r>
            <a:r>
              <a:rPr lang="tr-TR" baseline="0" dirty="0" err="1" smtClean="0"/>
              <a:t>ClinicalKey</a:t>
            </a:r>
            <a:r>
              <a:rPr lang="tr-TR" baseline="0" dirty="0" smtClean="0"/>
              <a:t> videosu bulunmaktadır. Bu içerik bilgileri doktorların </a:t>
            </a:r>
            <a:r>
              <a:rPr lang="tr-TR" baseline="0" dirty="0" err="1" smtClean="0"/>
              <a:t>aradıkarı</a:t>
            </a:r>
            <a:r>
              <a:rPr lang="tr-TR" baseline="0" dirty="0" smtClean="0"/>
              <a:t> cevaplara tek bir kaynaktan erişerek zamandan kazandıklarını göstermektedir.     </a:t>
            </a:r>
            <a:endParaRPr lang="tr-TR" dirty="0" smtClean="0"/>
          </a:p>
          <a:p>
            <a:r>
              <a:rPr lang="en-US" b="1" dirty="0" smtClean="0"/>
              <a:t>  </a:t>
            </a:r>
          </a:p>
          <a:p>
            <a:r>
              <a:rPr lang="tr-TR" dirty="0" smtClean="0">
                <a:solidFill>
                  <a:srgbClr val="FF0000"/>
                </a:solidFill>
              </a:rPr>
              <a:t>Tüm</a:t>
            </a:r>
            <a:r>
              <a:rPr lang="tr-TR" baseline="0" dirty="0" smtClean="0">
                <a:solidFill>
                  <a:srgbClr val="FF0000"/>
                </a:solidFill>
              </a:rPr>
              <a:t> bu içerik kapsamı</a:t>
            </a:r>
            <a:r>
              <a:rPr lang="tr-TR" dirty="0" smtClean="0">
                <a:solidFill>
                  <a:srgbClr val="FF0000"/>
                </a:solidFill>
              </a:rPr>
              <a:t> dünya çapında lider bilim, sağlık bilgi sağlayıcısı </a:t>
            </a:r>
            <a:r>
              <a:rPr lang="tr-TR" dirty="0" err="1" smtClean="0">
                <a:solidFill>
                  <a:srgbClr val="FF0000"/>
                </a:solidFill>
              </a:rPr>
              <a:t>Elsevier</a:t>
            </a:r>
            <a:r>
              <a:rPr lang="tr-TR" baseline="0" dirty="0" smtClean="0">
                <a:solidFill>
                  <a:srgbClr val="FF0000"/>
                </a:solidFill>
              </a:rPr>
              <a:t> tarafından sunulmaktadır. 30 milyondan fazla bilim adamı , öğrenci ve sağlık ve bilim alanında çalışan profesyonel çalışana hizmet sunulmaktadır ve 130 yıldan fazla bir süredir hakemli inceleme uygulamaları devam etmektedir. </a:t>
            </a:r>
            <a:r>
              <a:rPr lang="tr-TR" baseline="0" dirty="0" err="1" smtClean="0">
                <a:solidFill>
                  <a:srgbClr val="FF0000"/>
                </a:solidFill>
              </a:rPr>
              <a:t>Elsevier</a:t>
            </a:r>
            <a:r>
              <a:rPr lang="tr-TR" baseline="0" dirty="0" smtClean="0">
                <a:solidFill>
                  <a:srgbClr val="FF0000"/>
                </a:solidFill>
              </a:rPr>
              <a:t>, sağlık alanında çalışan profesyonellerin üretkenliği ve etkinliğini arttırmak üzere uzun yıllardır çalışmalarını sürdürmektedir.</a:t>
            </a:r>
            <a:endParaRPr lang="en-US" dirty="0" smtClean="0">
              <a:solidFill>
                <a:srgbClr val="FF0000"/>
              </a:solidFill>
            </a:endParaRPr>
          </a:p>
          <a:p>
            <a:r>
              <a:rPr lang="en-US" dirty="0" smtClean="0"/>
              <a:t> </a:t>
            </a:r>
            <a:endParaRPr lang="tr-TR" dirty="0" smtClean="0"/>
          </a:p>
          <a:p>
            <a:r>
              <a:rPr lang="tr-TR" dirty="0" err="1" smtClean="0"/>
              <a:t>ClinicalKey</a:t>
            </a:r>
            <a:r>
              <a:rPr lang="tr-TR" dirty="0" smtClean="0"/>
              <a:t> ile doktorlar en güncel</a:t>
            </a:r>
            <a:r>
              <a:rPr lang="tr-TR" baseline="0" dirty="0" smtClean="0"/>
              <a:t> ve  araştırma konuları ile en ilgili ve en güncel cevaplara erişerek tıbbi hataları en aza indirgemektedirler.</a:t>
            </a:r>
            <a:endParaRPr lang="en-US" dirty="0" smtClean="0"/>
          </a:p>
          <a:p>
            <a:endParaRPr lang="tr-TR" dirty="0"/>
          </a:p>
        </p:txBody>
      </p:sp>
      <p:sp>
        <p:nvSpPr>
          <p:cNvPr id="4" name="3 Slayt Numarası Yer Tutucusu"/>
          <p:cNvSpPr>
            <a:spLocks noGrp="1"/>
          </p:cNvSpPr>
          <p:nvPr>
            <p:ph type="sldNum" sz="quarter" idx="10"/>
          </p:nvPr>
        </p:nvSpPr>
        <p:spPr/>
        <p:txBody>
          <a:bodyPr/>
          <a:lstStyle/>
          <a:p>
            <a:fld id="{4FA0692E-8CDC-421B-B9C7-27BEE30978C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smtClean="0"/>
              <a:t>Şimdi diğer 2 gereksinime geri dönelim. Geniş Kapsamlılık ve güvenilirlik</a:t>
            </a:r>
            <a:endParaRPr lang="en-US" baseline="0" dirty="0" smtClean="0"/>
          </a:p>
          <a:p>
            <a:endParaRPr lang="en-US" baseline="0" dirty="0" smtClean="0"/>
          </a:p>
          <a:p>
            <a:r>
              <a:rPr lang="tr-TR" dirty="0" err="1" smtClean="0"/>
              <a:t>ClinicalKey</a:t>
            </a:r>
            <a:r>
              <a:rPr lang="tr-TR" dirty="0" smtClean="0"/>
              <a:t> tıbbi kaynaklara ait en geniş</a:t>
            </a:r>
            <a:r>
              <a:rPr lang="tr-TR" baseline="0" dirty="0" smtClean="0"/>
              <a:t> koleksiyonlardan yanıtlar getirmektedir – diğer geleneksel veri tabanlarından geniş kaynaklara erişim sunulmaktadır </a:t>
            </a:r>
            <a:r>
              <a:rPr lang="tr-TR" dirty="0" smtClean="0"/>
              <a:t>İÇERİK TİPİ Tüm tıbbi ve cerrahi uzmanlık alanlarına tek bir online kaynaktan</a:t>
            </a:r>
            <a:r>
              <a:rPr lang="tr-TR" baseline="0" dirty="0" smtClean="0"/>
              <a:t> erişilmektedir.  EN GÜNCEL kanıta dayalı bilgileri içermekte olan 1100’den fazla kitap ve 540’dan fazla dergiye uzman yorumları, MEDLINE özetleri ve 3. parti dergi erişimleri ile birlikte erişilmektedir. </a:t>
            </a:r>
          </a:p>
          <a:p>
            <a:endParaRPr lang="tr-TR" baseline="0" dirty="0" smtClean="0"/>
          </a:p>
          <a:p>
            <a:r>
              <a:rPr lang="tr-TR" dirty="0" smtClean="0"/>
              <a:t>Ve kaynaklar sadece kitap ve dergiler ile sınırlı değildir, </a:t>
            </a:r>
            <a:r>
              <a:rPr lang="tr-TR" dirty="0" err="1" smtClean="0"/>
              <a:t>monograf</a:t>
            </a:r>
            <a:r>
              <a:rPr lang="tr-TR" dirty="0" smtClean="0"/>
              <a:t> videoları ve resim</a:t>
            </a:r>
            <a:r>
              <a:rPr lang="tr-TR" baseline="0" dirty="0" smtClean="0"/>
              <a:t> içerikleri de kapsam içinde yer almaktadır. Toplamda 15.940’den fazla </a:t>
            </a:r>
            <a:r>
              <a:rPr lang="tr-TR" baseline="0" dirty="0" err="1" smtClean="0"/>
              <a:t>ClinicalKey</a:t>
            </a:r>
            <a:r>
              <a:rPr lang="tr-TR" baseline="0" dirty="0" smtClean="0"/>
              <a:t> videosu bulunmaktadır. Bu içerik bilgileri doktorların aradıkları cevaplara tek bir kaynaktan erişerek zamandan kazandıklarını göstermektedir.     </a:t>
            </a:r>
            <a:endParaRPr lang="tr-TR" dirty="0" smtClean="0"/>
          </a:p>
          <a:p>
            <a:r>
              <a:rPr lang="en-US" b="1" dirty="0" smtClean="0"/>
              <a:t>  </a:t>
            </a:r>
          </a:p>
          <a:p>
            <a:r>
              <a:rPr lang="tr-TR" dirty="0" smtClean="0">
                <a:solidFill>
                  <a:srgbClr val="FF0000"/>
                </a:solidFill>
              </a:rPr>
              <a:t>Tüm</a:t>
            </a:r>
            <a:r>
              <a:rPr lang="tr-TR" baseline="0" dirty="0" smtClean="0">
                <a:solidFill>
                  <a:srgbClr val="FF0000"/>
                </a:solidFill>
              </a:rPr>
              <a:t> bu içerik kapsamı</a:t>
            </a:r>
            <a:r>
              <a:rPr lang="tr-TR" dirty="0" smtClean="0">
                <a:solidFill>
                  <a:srgbClr val="FF0000"/>
                </a:solidFill>
              </a:rPr>
              <a:t> dünya çapında lider bilim, sağlık bilgi sağlayıcısı </a:t>
            </a:r>
            <a:r>
              <a:rPr lang="tr-TR" dirty="0" err="1" smtClean="0">
                <a:solidFill>
                  <a:srgbClr val="FF0000"/>
                </a:solidFill>
              </a:rPr>
              <a:t>Elsevier</a:t>
            </a:r>
            <a:r>
              <a:rPr lang="tr-TR" baseline="0" dirty="0" smtClean="0">
                <a:solidFill>
                  <a:srgbClr val="FF0000"/>
                </a:solidFill>
              </a:rPr>
              <a:t> tarafından sunulmaktadır. 30 milyondan fazla bilim adamı , öğrenci ve sağlık ve bilim alanında çalışan profesyonel çalışana hizmet sunulmaktadır ve 130 yıldan fazla bir süredir hakemli inceleme uygulamaları devam etmektedir. </a:t>
            </a:r>
            <a:r>
              <a:rPr lang="tr-TR" baseline="0" dirty="0" err="1" smtClean="0">
                <a:solidFill>
                  <a:srgbClr val="FF0000"/>
                </a:solidFill>
              </a:rPr>
              <a:t>Elsevier</a:t>
            </a:r>
            <a:r>
              <a:rPr lang="tr-TR" baseline="0" dirty="0" smtClean="0">
                <a:solidFill>
                  <a:srgbClr val="FF0000"/>
                </a:solidFill>
              </a:rPr>
              <a:t>, sağlık alanında çalışan profesyonellerin üretkenliği ve etkinliğini arttırmak üzere uzun yıllardır çalışmalarını sürdürmektedir.</a:t>
            </a:r>
            <a:endParaRPr lang="en-US" dirty="0" smtClean="0">
              <a:solidFill>
                <a:srgbClr val="FF0000"/>
              </a:solidFill>
            </a:endParaRPr>
          </a:p>
          <a:p>
            <a:r>
              <a:rPr lang="en-US" dirty="0" smtClean="0"/>
              <a:t> </a:t>
            </a:r>
            <a:endParaRPr lang="tr-TR" dirty="0" smtClean="0"/>
          </a:p>
          <a:p>
            <a:r>
              <a:rPr lang="tr-TR" dirty="0" err="1" smtClean="0"/>
              <a:t>ClinicalKey</a:t>
            </a:r>
            <a:r>
              <a:rPr lang="tr-TR" dirty="0" smtClean="0"/>
              <a:t> ile doktorlar en güncel</a:t>
            </a:r>
            <a:r>
              <a:rPr lang="tr-TR" baseline="0" dirty="0" smtClean="0"/>
              <a:t> ve  araştırma konuları ile en ilgili ve en güncel cevaplara erişerek tıbbi hataları en aza indirgemektedirler.</a:t>
            </a:r>
            <a:endParaRPr lang="en-US" dirty="0" smtClean="0"/>
          </a:p>
          <a:p>
            <a:endParaRPr lang="tr-TR" dirty="0" smtClean="0"/>
          </a:p>
          <a:p>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baseline="0" dirty="0" err="1" smtClean="0"/>
              <a:t>Elsevier</a:t>
            </a:r>
            <a:r>
              <a:rPr lang="tr-TR" baseline="0" dirty="0" smtClean="0"/>
              <a:t> </a:t>
            </a:r>
            <a:r>
              <a:rPr lang="tr-TR" baseline="0" dirty="0" err="1" smtClean="0"/>
              <a:t>Merged</a:t>
            </a:r>
            <a:r>
              <a:rPr lang="tr-TR" baseline="0" dirty="0" smtClean="0"/>
              <a:t> </a:t>
            </a:r>
            <a:r>
              <a:rPr lang="tr-TR" baseline="0" dirty="0" err="1" smtClean="0"/>
              <a:t>Medical</a:t>
            </a:r>
            <a:r>
              <a:rPr lang="tr-TR" baseline="0" dirty="0" smtClean="0"/>
              <a:t> </a:t>
            </a:r>
            <a:r>
              <a:rPr lang="tr-TR" baseline="0" dirty="0" err="1" smtClean="0"/>
              <a:t>Taxonomy</a:t>
            </a:r>
            <a:r>
              <a:rPr lang="tr-TR" baseline="0" dirty="0" smtClean="0"/>
              <a:t> (EMMET) nedir? EMMET </a:t>
            </a:r>
            <a:r>
              <a:rPr lang="tr-TR" baseline="0" dirty="0" err="1" smtClean="0"/>
              <a:t>Elsevier</a:t>
            </a:r>
            <a:r>
              <a:rPr lang="tr-TR" baseline="0" dirty="0" smtClean="0"/>
              <a:t> için özel olarak tasarlanmış tescilli bir taksonomidir. Diğer arama motorlarında olmayan bir teknolojidir. 250.000’den fazla klinik konsept ve 1.000.000’dan fazla eş anlamlı içermektedir. Çok geniş içeriğe sahiptir </a:t>
            </a:r>
            <a:r>
              <a:rPr lang="tr-TR" baseline="0" dirty="0" err="1" smtClean="0"/>
              <a:t>Elsevier</a:t>
            </a:r>
            <a:r>
              <a:rPr lang="tr-TR" baseline="0" dirty="0" smtClean="0"/>
              <a:t> medikal uzmanları tarafından </a:t>
            </a:r>
            <a:r>
              <a:rPr lang="tr-TR" baseline="0" dirty="0" err="1" smtClean="0"/>
              <a:t>Elsevier</a:t>
            </a:r>
            <a:r>
              <a:rPr lang="tr-TR" baseline="0" dirty="0" smtClean="0"/>
              <a:t> ürünleri ve kullanıcılarının ihtiyaçlarını gidermek üzere sürekli düzenlenmektedir.   </a:t>
            </a:r>
            <a:endParaRPr lang="en-US" dirty="0" smtClean="0"/>
          </a:p>
          <a:p>
            <a:r>
              <a:rPr lang="en-US" dirty="0" smtClean="0"/>
              <a:t> </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tr-TR" sz="1500" dirty="0" smtClean="0">
                <a:latin typeface="Times" pitchFamily="18" charset="0"/>
              </a:rPr>
              <a:t>Akıllı</a:t>
            </a:r>
            <a:r>
              <a:rPr lang="tr-TR" sz="1500" baseline="0" dirty="0" smtClean="0">
                <a:latin typeface="Times" pitchFamily="18" charset="0"/>
              </a:rPr>
              <a:t> İçerik (</a:t>
            </a:r>
            <a:r>
              <a:rPr lang="tr-TR" sz="1500" baseline="0" dirty="0" err="1" smtClean="0">
                <a:latin typeface="Times" pitchFamily="18" charset="0"/>
              </a:rPr>
              <a:t>Smart</a:t>
            </a:r>
            <a:r>
              <a:rPr lang="tr-TR" sz="1500" baseline="0" dirty="0" smtClean="0">
                <a:latin typeface="Times" pitchFamily="18" charset="0"/>
              </a:rPr>
              <a:t> </a:t>
            </a:r>
            <a:r>
              <a:rPr lang="tr-TR" sz="1500" baseline="0" dirty="0" err="1" smtClean="0">
                <a:latin typeface="Times" pitchFamily="18" charset="0"/>
              </a:rPr>
              <a:t>Content</a:t>
            </a:r>
            <a:r>
              <a:rPr lang="tr-TR" sz="1500" baseline="0" dirty="0" smtClean="0">
                <a:latin typeface="Times" pitchFamily="18" charset="0"/>
              </a:rPr>
              <a:t>) kullanıcı ihtiyaçlarını karşılamakta olan tıbbi taksonominin bir elementidir.  </a:t>
            </a:r>
            <a:r>
              <a:rPr lang="tr-TR" sz="1500" baseline="0" dirty="0" err="1" smtClean="0">
                <a:latin typeface="Times" pitchFamily="18" charset="0"/>
              </a:rPr>
              <a:t>Elsevier</a:t>
            </a:r>
            <a:r>
              <a:rPr lang="tr-TR" sz="1500" baseline="0" dirty="0" smtClean="0">
                <a:latin typeface="Times" pitchFamily="18" charset="0"/>
              </a:rPr>
              <a:t> bu taksonominin neleri içermesi gerektiği konusunda </a:t>
            </a:r>
            <a:r>
              <a:rPr lang="tr-TR" sz="1500" baseline="0" dirty="0" err="1" smtClean="0">
                <a:latin typeface="Times" pitchFamily="18" charset="0"/>
              </a:rPr>
              <a:t>Healthline</a:t>
            </a:r>
            <a:r>
              <a:rPr lang="tr-TR" sz="1500" baseline="0" dirty="0" smtClean="0">
                <a:latin typeface="Times" pitchFamily="18" charset="0"/>
              </a:rPr>
              <a:t> firması ile çalışarak doktorların spesifik ihtiyaçlarını giderecek Akıllı İçerik çözümlerini geliştirmiştir.    </a:t>
            </a:r>
            <a:endParaRPr lang="en-US" dirty="0" smtClean="0">
              <a:latin typeface="Times" pitchFamily="18" charset="0"/>
            </a:endParaRPr>
          </a:p>
        </p:txBody>
      </p:sp>
      <p:sp>
        <p:nvSpPr>
          <p:cNvPr id="23556" name="Slide Number Placeholder 3"/>
          <p:cNvSpPr>
            <a:spLocks noGrp="1"/>
          </p:cNvSpPr>
          <p:nvPr>
            <p:ph type="sldNum" sz="quarter" idx="5"/>
          </p:nvPr>
        </p:nvSpPr>
        <p:spPr>
          <a:xfrm>
            <a:off x="6749968" y="8871805"/>
            <a:ext cx="63879" cy="262206"/>
          </a:xfrm>
        </p:spPr>
        <p:txBody>
          <a:bodyPr/>
          <a:lstStyle/>
          <a:p>
            <a:pPr>
              <a:defRPr/>
            </a:pPr>
            <a:fld id="{92AF39DE-490F-4C38-980A-56E3ADC36AF1}" type="slidenum">
              <a:rPr lang="en-US" smtClean="0">
                <a:latin typeface="Times" pitchFamily="18" charset="0"/>
              </a:rPr>
              <a:pPr>
                <a:defRPr/>
              </a:pPr>
              <a:t>6</a:t>
            </a:fld>
            <a:endParaRPr lang="en-US" smtClean="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FA0692E-8CDC-421B-B9C7-27BEE30978CD}"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25">
              <a:defRPr/>
            </a:pPr>
            <a:r>
              <a:rPr lang="tr-TR" dirty="0" smtClean="0"/>
              <a:t>Ekran</a:t>
            </a:r>
            <a:r>
              <a:rPr lang="tr-TR" baseline="0" dirty="0" smtClean="0"/>
              <a:t> görüntüsünde birçok tipte 128 sonuç bulunmaktadır. Dergi ve kitap bölümleri ve video ve konuya ilişkin resim içeriklerine erişim sunulmaktadır. Sonuçlar anlamsal kritere göre derecelendirilmiştir: geçerlilikleri ve klinik etkileri. Bu sebeple ilk 4 sonuç konu ile en ilgili ve geçerli çalışmalardan gelmiştir. En güncel ve ilişkin sonuçlar doktorların en iyi kararları alarak hataların en aza indirgenmesini sağlamaktadır.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a:t>
            </a:r>
            <a:r>
              <a:rPr lang="tr-TR" dirty="0" err="1" smtClean="0"/>
              <a:t>myocardial</a:t>
            </a:r>
            <a:r>
              <a:rPr lang="tr-TR" dirty="0" smtClean="0"/>
              <a:t> </a:t>
            </a:r>
            <a:r>
              <a:rPr lang="tr-TR" dirty="0" err="1" smtClean="0"/>
              <a:t>infarction</a:t>
            </a:r>
            <a:r>
              <a:rPr lang="tr-TR" dirty="0" smtClean="0"/>
              <a:t>” konusunda yapılan basit bir arama </a:t>
            </a:r>
            <a:r>
              <a:rPr lang="tr-TR" dirty="0" err="1" smtClean="0"/>
              <a:t>ClinicalKey’in</a:t>
            </a:r>
            <a:r>
              <a:rPr lang="tr-TR" dirty="0" smtClean="0"/>
              <a:t> doktorların</a:t>
            </a:r>
            <a:r>
              <a:rPr lang="tr-TR" baseline="0" dirty="0" smtClean="0"/>
              <a:t> ihtiyaç duydukları 3 temel gereksinimi nasıl karşıladığını göstermektedir:</a:t>
            </a:r>
            <a:endParaRPr lang="en-US" dirty="0" smtClean="0"/>
          </a:p>
          <a:p>
            <a:pPr marL="228600" indent="-228600">
              <a:buFont typeface="+mj-lt"/>
              <a:buAutoNum type="arabicPeriod"/>
            </a:pPr>
            <a:r>
              <a:rPr lang="tr-TR" baseline="0" dirty="0" smtClean="0"/>
              <a:t>Dünyanın lider sağlık yayıncısı kurumu </a:t>
            </a:r>
            <a:r>
              <a:rPr lang="tr-TR" baseline="0" dirty="0" err="1" smtClean="0"/>
              <a:t>Elsevier</a:t>
            </a:r>
            <a:r>
              <a:rPr lang="tr-TR" baseline="0" dirty="0" smtClean="0"/>
              <a:t> tarafından sağlanan içeriğin güvenirliği bilinmektedir</a:t>
            </a:r>
            <a:endParaRPr lang="en-US" baseline="0" dirty="0" smtClean="0"/>
          </a:p>
          <a:p>
            <a:pPr marL="228600" indent="-228600">
              <a:buFont typeface="+mj-lt"/>
              <a:buAutoNum type="arabicPeriod"/>
            </a:pPr>
            <a:r>
              <a:rPr lang="tr-TR" b="0" dirty="0" err="1" smtClean="0"/>
              <a:t>ClinicalKey</a:t>
            </a:r>
            <a:r>
              <a:rPr lang="tr-TR" b="0" dirty="0" smtClean="0"/>
              <a:t> tüm tıbbi ve cerrahi uzmanlık alanlarını içeren klinik kaynaklara ait en geniş koleksiyonlardan sonuçlar getirmektedir – diğer geleneksel klinik arama motorlarından daha</a:t>
            </a:r>
            <a:r>
              <a:rPr lang="tr-TR" b="0" baseline="0" dirty="0" smtClean="0"/>
              <a:t> geniş kapsamlıdır.</a:t>
            </a:r>
            <a:endParaRPr lang="en-US" b="0" dirty="0" smtClean="0"/>
          </a:p>
          <a:p>
            <a:pPr marL="176696" indent="-176696">
              <a:buFont typeface="+mj-lt"/>
              <a:buAutoNum type="arabicPeriod"/>
            </a:pPr>
            <a:r>
              <a:rPr lang="tr-TR" b="0" dirty="0" smtClean="0"/>
              <a:t>Ve </a:t>
            </a:r>
            <a:r>
              <a:rPr lang="tr-TR" b="0" dirty="0" err="1" smtClean="0"/>
              <a:t>ClinicalKey</a:t>
            </a:r>
            <a:r>
              <a:rPr lang="tr-TR" b="0" dirty="0" smtClean="0"/>
              <a:t> </a:t>
            </a:r>
            <a:r>
              <a:rPr lang="tr-TR" b="0" dirty="0" err="1" smtClean="0"/>
              <a:t>doktorlara</a:t>
            </a:r>
            <a:r>
              <a:rPr lang="tr-TR" b="0" baseline="0" dirty="0" err="1" smtClean="0"/>
              <a:t>n</a:t>
            </a:r>
            <a:r>
              <a:rPr lang="tr-TR" b="0" baseline="0" dirty="0" smtClean="0"/>
              <a:t> </a:t>
            </a:r>
            <a:r>
              <a:rPr lang="tr-TR" b="0" dirty="0" smtClean="0"/>
              <a:t>en ilgili klinik cevaplara </a:t>
            </a:r>
            <a:r>
              <a:rPr lang="tr-TR" b="0" baseline="0" dirty="0" smtClean="0"/>
              <a:t>tek bir online kaynaktan</a:t>
            </a:r>
            <a:r>
              <a:rPr lang="tr-TR" b="0" dirty="0" smtClean="0"/>
              <a:t>  erişimini sağlamak ve aramalar</a:t>
            </a:r>
            <a:r>
              <a:rPr lang="tr-TR" b="0" baseline="0" dirty="0" smtClean="0"/>
              <a:t> için harcanan zamanı azaltmak  ve hasta bakımına harcana zamanın arttırılması için kendisine özel Akıllı İçeriğe sahiptir.</a:t>
            </a:r>
            <a:r>
              <a:rPr lang="tr-TR" b="0" dirty="0" smtClean="0"/>
              <a:t> </a:t>
            </a:r>
            <a:br>
              <a:rPr lang="tr-TR" b="0" dirty="0" smtClean="0"/>
            </a:br>
            <a:endParaRPr lang="tr-TR" dirty="0" smtClean="0"/>
          </a:p>
          <a:p>
            <a:pPr>
              <a:buFont typeface="+mj-lt"/>
              <a:buNone/>
            </a:pPr>
            <a:r>
              <a:rPr lang="tr-TR" baseline="0" dirty="0" smtClean="0"/>
              <a:t>İçerik bilgileri doktorların iş akışları ile uyumlu olarak yapılandırılarak son derece yenilikçi olarak tasarlanmıştır.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CCE892-6C3A-443B-B5C9-707A6845F383}"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MainShot_Blue.jpg"/>
          <p:cNvPicPr>
            <a:picLocks noChangeAspect="1"/>
          </p:cNvPicPr>
          <p:nvPr userDrawn="1"/>
        </p:nvPicPr>
        <p:blipFill>
          <a:blip r:embed="rId2" cstate="email"/>
          <a:stretch>
            <a:fillRect/>
          </a:stretch>
        </p:blipFill>
        <p:spPr>
          <a:xfrm>
            <a:off x="0" y="0"/>
            <a:ext cx="9144000" cy="6858000"/>
          </a:xfrm>
          <a:prstGeom prst="rect">
            <a:avLst/>
          </a:prstGeom>
        </p:spPr>
      </p:pic>
      <p:pic>
        <p:nvPicPr>
          <p:cNvPr id="9" name="Picture 3" descr="\\Nycrcf0002\dropbox\Nick Wiater\Elsevier\1ELKY008_PowerPointT#DDC72F - cover slide.jpg"/>
          <p:cNvPicPr>
            <a:picLocks noChangeAspect="1" noChangeArrowheads="1"/>
          </p:cNvPicPr>
          <p:nvPr userDrawn="1"/>
        </p:nvPicPr>
        <p:blipFill>
          <a:blip r:embed="rId3" cstate="email"/>
          <a:srcRect/>
          <a:stretch>
            <a:fillRect/>
          </a:stretch>
        </p:blipFill>
        <p:spPr bwMode="auto">
          <a:xfrm>
            <a:off x="0" y="4920343"/>
            <a:ext cx="9144000" cy="1937657"/>
          </a:xfrm>
          <a:prstGeom prst="rect">
            <a:avLst/>
          </a:prstGeom>
          <a:noFill/>
        </p:spPr>
      </p:pic>
      <p:sp>
        <p:nvSpPr>
          <p:cNvPr id="3" name="Subtitle 2"/>
          <p:cNvSpPr>
            <a:spLocks noGrp="1"/>
          </p:cNvSpPr>
          <p:nvPr>
            <p:ph type="subTitle" idx="1"/>
          </p:nvPr>
        </p:nvSpPr>
        <p:spPr>
          <a:xfrm>
            <a:off x="425450" y="4946924"/>
            <a:ext cx="8293100" cy="811618"/>
          </a:xfr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C8716E0-B975-4AB1-A633-A3E4CBE8D2BB}"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pic>
        <p:nvPicPr>
          <p:cNvPr id="10" name="Picture 9" descr="MainShot_Blue.jpg"/>
          <p:cNvPicPr>
            <a:picLocks noChangeAspect="1"/>
          </p:cNvPicPr>
          <p:nvPr userDrawn="1"/>
        </p:nvPicPr>
        <p:blipFill>
          <a:blip r:embed="rId2" cstate="email"/>
          <a:stretch>
            <a:fillRect/>
          </a:stretch>
        </p:blipFill>
        <p:spPr>
          <a:xfrm>
            <a:off x="0" y="0"/>
            <a:ext cx="9144000" cy="6858000"/>
          </a:xfrm>
          <a:prstGeom prst="rect">
            <a:avLst/>
          </a:prstGeom>
        </p:spPr>
      </p:pic>
      <p:pic>
        <p:nvPicPr>
          <p:cNvPr id="11" name="Picture 2" descr="T:\ELSEVIER\Art, Art Assets, Logos\Final ClinicalKey BETA Logo With TM and Tagline\Beta_Logo_Lockup_Master.jpg"/>
          <p:cNvPicPr>
            <a:picLocks noChangeAspect="1" noChangeArrowheads="1"/>
          </p:cNvPicPr>
          <p:nvPr userDrawn="1"/>
        </p:nvPicPr>
        <p:blipFill>
          <a:blip r:embed="rId4" cstate="email"/>
          <a:srcRect/>
          <a:stretch>
            <a:fillRect/>
          </a:stretch>
        </p:blipFill>
        <p:spPr bwMode="auto">
          <a:xfrm>
            <a:off x="6629400" y="5650194"/>
            <a:ext cx="2514600" cy="1207806"/>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3A84B-C476-40B1-8A5A-983F7F0C7FD9}" type="datetime1">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DC81C-7756-4661-BB48-5DE83C0E0E8F}" type="slidenum">
              <a:rPr lang="en-US" smtClean="0"/>
              <a:pPr/>
              <a:t>‹#›</a:t>
            </a:fld>
            <a:endParaRPr lang="en-US"/>
          </a:p>
        </p:txBody>
      </p:sp>
      <p:pic>
        <p:nvPicPr>
          <p:cNvPr id="8" name="Picture 7" descr="BarArt_Blue_V2.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2" descr="\\Nycrcf0002\dropbox\Nick Wiater\Elsevier\1ELKY008_PowerPointT#DDC72F - blank.jpg"/>
          <p:cNvPicPr>
            <a:picLocks noChangeAspect="1" noChangeArrowheads="1"/>
          </p:cNvPicPr>
          <p:nvPr userDrawn="1"/>
        </p:nvPicPr>
        <p:blipFill>
          <a:blip r:embed="rId2" cstate="email"/>
          <a:stretch>
            <a:fillRect/>
          </a:stretch>
        </p:blipFill>
        <p:spPr bwMode="auto">
          <a:xfrm>
            <a:off x="0" y="0"/>
            <a:ext cx="9144000" cy="6858000"/>
          </a:xfrm>
          <a:prstGeom prst="rect">
            <a:avLst/>
          </a:prstGeom>
          <a:noFill/>
        </p:spPr>
      </p:pic>
      <p:sp>
        <p:nvSpPr>
          <p:cNvPr id="2" name="Date Placeholder 1"/>
          <p:cNvSpPr>
            <a:spLocks noGrp="1"/>
          </p:cNvSpPr>
          <p:nvPr>
            <p:ph type="dt" sz="half" idx="10"/>
          </p:nvPr>
        </p:nvSpPr>
        <p:spPr/>
        <p:txBody>
          <a:bodyPr/>
          <a:lstStyle/>
          <a:p>
            <a:fld id="{244AA742-5933-4E16-B2FD-498E1CF0563B}" type="datetime1">
              <a:rPr lang="en-US" smtClean="0"/>
              <a:pPr/>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DC81C-7756-4661-BB48-5DE83C0E0E8F}" type="slidenum">
              <a:rPr lang="en-US" smtClean="0"/>
              <a:pPr/>
              <a:t>‹#›</a:t>
            </a:fld>
            <a:endParaRPr lang="en-US"/>
          </a:p>
        </p:txBody>
      </p:sp>
      <p:pic>
        <p:nvPicPr>
          <p:cNvPr id="6" name="Picture 2" descr="T:\ELSEVIER\Art, Art Assets, Logos\Final ClinicalKey BETA Logo With TM and Tagline\Beta_Logo_Lockup_Master.jpg"/>
          <p:cNvPicPr>
            <a:picLocks noChangeAspect="1" noChangeArrowheads="1"/>
          </p:cNvPicPr>
          <p:nvPr userDrawn="1"/>
        </p:nvPicPr>
        <p:blipFill>
          <a:blip r:embed="rId3" cstate="email"/>
          <a:srcRect/>
          <a:stretch>
            <a:fillRect/>
          </a:stretch>
        </p:blipFill>
        <p:spPr bwMode="auto">
          <a:xfrm>
            <a:off x="6629400" y="5650194"/>
            <a:ext cx="2514600" cy="1207806"/>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AE98095-E49E-42DF-B082-D01BE1168792}"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2" descr="\\Nycrcf0002\dropbox\Nick Wiater\Elsevier\1ELKY008_PowerPointT#DDC72F - title slide.jpg"/>
          <p:cNvPicPr>
            <a:picLocks noChangeAspect="1" noChangeArrowheads="1"/>
          </p:cNvPicPr>
          <p:nvPr userDrawn="1"/>
        </p:nvPicPr>
        <p:blipFill>
          <a:blip r:embed="rId2" cstate="email"/>
          <a:srcRect/>
          <a:stretch>
            <a:fillRect/>
          </a:stretch>
        </p:blipFill>
        <p:spPr bwMode="auto">
          <a:xfrm>
            <a:off x="-1" y="5388429"/>
            <a:ext cx="9144000" cy="1469571"/>
          </a:xfrm>
          <a:prstGeom prst="rect">
            <a:avLst/>
          </a:prstGeom>
          <a:noFill/>
        </p:spPr>
      </p:pic>
      <p:sp>
        <p:nvSpPr>
          <p:cNvPr id="3" name="Text Placeholder 2"/>
          <p:cNvSpPr>
            <a:spLocks noGrp="1"/>
          </p:cNvSpPr>
          <p:nvPr>
            <p:ph type="body" idx="1"/>
          </p:nvPr>
        </p:nvSpPr>
        <p:spPr>
          <a:xfrm>
            <a:off x="425450" y="5061856"/>
            <a:ext cx="6102350" cy="1110343"/>
          </a:xfrm>
        </p:spPr>
        <p:txBody>
          <a:bodyPr anchor="t">
            <a:noAutofit/>
          </a:bodyPr>
          <a:lstStyle>
            <a:lvl1pPr marL="0" indent="0">
              <a:lnSpc>
                <a:spcPct val="90000"/>
              </a:lnSpc>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C76A726-1617-450D-A230-3A15F9215AF3}"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pic>
        <p:nvPicPr>
          <p:cNvPr id="7" name="Picture 2" descr="T:\ELSEVIER\Art, Art Assets, Logos\Final ClinicalKey BETA Logo With TM and Tagline\Beta_Logo_Lockup_Master.jpg"/>
          <p:cNvPicPr>
            <a:picLocks noChangeAspect="1" noChangeArrowheads="1"/>
          </p:cNvPicPr>
          <p:nvPr userDrawn="1"/>
        </p:nvPicPr>
        <p:blipFill>
          <a:blip r:embed="rId3" cstate="email"/>
          <a:srcRect/>
          <a:stretch>
            <a:fillRect/>
          </a:stretch>
        </p:blipFill>
        <p:spPr bwMode="auto">
          <a:xfrm>
            <a:off x="6629400" y="5650194"/>
            <a:ext cx="2514600" cy="120780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545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BEBF007-CB7C-4DE0-90CF-AD782E8F34F7}"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5450" y="1535113"/>
            <a:ext cx="4071938"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5450" y="2174875"/>
            <a:ext cx="4071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73525"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73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B6646-148A-4FA0-87D7-941F47796433}" type="datetime1">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3A84B-C476-40B1-8A5A-983F7F0C7FD9}" type="datetime1">
              <a:rPr lang="en-US" smtClean="0"/>
              <a:pPr/>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pic>
        <p:nvPicPr>
          <p:cNvPr id="8" name="Picture 2" descr="\\Nycrcf0002\dropbox\Nick Wiater\Elsevier\ClinicalKey Template\1ELKY008_PowerPointT#DDC72F - no logo.jpg"/>
          <p:cNvPicPr>
            <a:picLocks noChangeAspect="1" noChangeArrowheads="1"/>
          </p:cNvPicPr>
          <p:nvPr userDrawn="1"/>
        </p:nvPicPr>
        <p:blipFill>
          <a:blip r:embed="rId2" cstate="email"/>
          <a:stretch>
            <a:fillRect/>
          </a:stretch>
        </p:blipFill>
        <p:spPr bwMode="auto">
          <a:xfrm>
            <a:off x="-1" y="0"/>
            <a:ext cx="9144000" cy="6858000"/>
          </a:xfrm>
          <a:prstGeom prst="rect">
            <a:avLst/>
          </a:prstGeom>
          <a:noFill/>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AE98095-E49E-42DF-B082-D01BE1168792}" type="datetime1">
              <a:rPr lang="en-US" smtClean="0"/>
              <a:pPr/>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DC81C-7756-4661-BB48-5DE83C0E0E8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545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7035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BEBF007-CB7C-4DE0-90CF-AD782E8F34F7}" type="datetime1">
              <a:rPr lang="en-US" smtClean="0"/>
              <a:pPr/>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DC81C-7756-4661-BB48-5DE83C0E0E8F}" type="slidenum">
              <a:rPr lang="en-US" smtClean="0"/>
              <a:pPr/>
              <a:t>‹#›</a:t>
            </a:fld>
            <a:endParaRPr lang="en-US"/>
          </a:p>
        </p:txBody>
      </p:sp>
      <p:pic>
        <p:nvPicPr>
          <p:cNvPr id="10" name="Picture 9" descr="BarArt_Blue_V2.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5450" y="1535113"/>
            <a:ext cx="4071938"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5450" y="2174875"/>
            <a:ext cx="40719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73525" cy="639762"/>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73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B6646-148A-4FA0-87D7-941F47796433}" type="datetime1">
              <a:rPr lang="en-US" smtClean="0"/>
              <a:pPr/>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DC81C-7756-4661-BB48-5DE83C0E0E8F}" type="slidenum">
              <a:rPr lang="en-US" smtClean="0"/>
              <a:pPr/>
              <a:t>‹#›</a:t>
            </a:fld>
            <a:endParaRPr lang="en-US"/>
          </a:p>
        </p:txBody>
      </p:sp>
      <p:pic>
        <p:nvPicPr>
          <p:cNvPr id="12" name="Picture 11" descr="BarArt_Blue_V2.jpg"/>
          <p:cNvPicPr>
            <a:picLocks noChangeAspect="1"/>
          </p:cNvPicPr>
          <p:nvPr userDrawn="1"/>
        </p:nvPicPr>
        <p:blipFill>
          <a:blip r:embed="rId2" cstate="email"/>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arArt_Blue_V2.jpg"/>
          <p:cNvPicPr>
            <a:picLocks noChangeAspect="1"/>
          </p:cNvPicPr>
          <p:nvPr userDrawn="1"/>
        </p:nvPicPr>
        <p:blipFill>
          <a:blip r:embed="rId13" cstate="email"/>
          <a:stretch>
            <a:fillRect/>
          </a:stretch>
        </p:blipFill>
        <p:spPr>
          <a:xfrm>
            <a:off x="0" y="0"/>
            <a:ext cx="9144000" cy="6858000"/>
          </a:xfrm>
          <a:prstGeom prst="rect">
            <a:avLst/>
          </a:prstGeom>
        </p:spPr>
      </p:pic>
      <p:pic>
        <p:nvPicPr>
          <p:cNvPr id="9" name="Picture 2" descr="\\Nycrcf0002\dropbox\Nick Wiater\Elsevier\1ELKY008_PowerPointT#DDC72F.jpg"/>
          <p:cNvPicPr>
            <a:picLocks noChangeAspect="1" noChangeArrowheads="1"/>
          </p:cNvPicPr>
          <p:nvPr userDrawn="1"/>
        </p:nvPicPr>
        <p:blipFill>
          <a:blip r:embed="rId14" cstate="email"/>
          <a:srcRect/>
          <a:stretch>
            <a:fillRect/>
          </a:stretch>
        </p:blipFill>
        <p:spPr bwMode="auto">
          <a:xfrm>
            <a:off x="0" y="5573486"/>
            <a:ext cx="9144000" cy="1284514"/>
          </a:xfrm>
          <a:prstGeom prst="rect">
            <a:avLst/>
          </a:prstGeom>
          <a:noFill/>
        </p:spPr>
      </p:pic>
      <p:sp>
        <p:nvSpPr>
          <p:cNvPr id="2" name="Title Placeholder 1"/>
          <p:cNvSpPr>
            <a:spLocks noGrp="1"/>
          </p:cNvSpPr>
          <p:nvPr>
            <p:ph type="title"/>
          </p:nvPr>
        </p:nvSpPr>
        <p:spPr>
          <a:xfrm>
            <a:off x="425450" y="24260"/>
            <a:ext cx="6102350" cy="93747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5450" y="1552354"/>
            <a:ext cx="8293100" cy="457381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8BCA7-D909-465E-BEA1-17BE4421C049}" type="datetime1">
              <a:rPr lang="en-US" smtClean="0"/>
              <a:pPr/>
              <a:t>5/16/2014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73152" bIns="36576" rtlCol="0" anchor="b"/>
          <a:lstStyle>
            <a:lvl1pPr algn="r">
              <a:defRPr sz="1000">
                <a:solidFill>
                  <a:srgbClr val="8C8C8C"/>
                </a:solidFill>
              </a:defRPr>
            </a:lvl1pPr>
          </a:lstStyle>
          <a:p>
            <a:fld id="{2B8DC81C-7756-4661-BB48-5DE83C0E0E8F}" type="slidenum">
              <a:rPr lang="en-US" smtClean="0"/>
              <a:pPr/>
              <a:t>‹#›</a:t>
            </a:fld>
            <a:endParaRPr lang="en-US"/>
          </a:p>
        </p:txBody>
      </p:sp>
      <p:pic>
        <p:nvPicPr>
          <p:cNvPr id="10" name="Picture 2" descr="T:\ELSEVIER\Art, Art Assets, Logos\Final ClinicalKey BETA Logo With TM and Tagline\Beta_Logo_Lockup_Master.jpg"/>
          <p:cNvPicPr>
            <a:picLocks noChangeAspect="1" noChangeArrowheads="1"/>
          </p:cNvPicPr>
          <p:nvPr userDrawn="1"/>
        </p:nvPicPr>
        <p:blipFill>
          <a:blip r:embed="rId15" cstate="email"/>
          <a:srcRect/>
          <a:stretch>
            <a:fillRect/>
          </a:stretch>
        </p:blipFill>
        <p:spPr bwMode="auto">
          <a:xfrm>
            <a:off x="6629400" y="5650194"/>
            <a:ext cx="2514600" cy="120780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33363" indent="-233363"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574675" indent="-233363"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796925" indent="-169863"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084263" indent="-1698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319213" indent="-169863"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clinicalkey.com/" TargetMode="External"/><Relationship Id="rId4" Type="http://schemas.openxmlformats.org/officeDocument/2006/relationships/image" Target="cid:CD154960-A8A3-4F5D-91DA-9DF5962DC69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linicalk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diagramQuickStyle" Target="../diagrams/quickStyle1.xml"/><Relationship Id="rId3" Type="http://schemas.openxmlformats.org/officeDocument/2006/relationships/tags" Target="../tags/tag2.xml"/><Relationship Id="rId7" Type="http://schemas.openxmlformats.org/officeDocument/2006/relationships/slideLayout" Target="../slideLayouts/slideLayout2.xml"/><Relationship Id="rId12" Type="http://schemas.openxmlformats.org/officeDocument/2006/relationships/diagramLayout" Target="../diagrams/layout1.xml"/><Relationship Id="rId2" Type="http://schemas.openxmlformats.org/officeDocument/2006/relationships/tags" Target="../tags/tag1.xml"/><Relationship Id="rId16" Type="http://schemas.openxmlformats.org/officeDocument/2006/relationships/image" Target="../media/image8.jpe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diagramData" Target="../diagrams/data1.xml"/><Relationship Id="rId5" Type="http://schemas.openxmlformats.org/officeDocument/2006/relationships/tags" Target="../tags/tag4.xml"/><Relationship Id="rId15" Type="http://schemas.microsoft.com/office/2007/relationships/diagramDrawing" Target="../diagrams/drawing1.xml"/><Relationship Id="rId10" Type="http://schemas.openxmlformats.org/officeDocument/2006/relationships/image" Target="../media/image11.png"/><Relationship Id="rId4" Type="http://schemas.openxmlformats.org/officeDocument/2006/relationships/tags" Target="../tags/tag3.xml"/><Relationship Id="rId9" Type="http://schemas.openxmlformats.org/officeDocument/2006/relationships/oleObject" Target="../embeddings/oleObject1.bin"/><Relationship Id="rId14"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14301" y="4629149"/>
            <a:ext cx="8886824" cy="1362076"/>
          </a:xfrm>
        </p:spPr>
        <p:txBody>
          <a:bodyPr/>
          <a:lstStyle>
            <a:lvl1pPr marL="0" indent="0" algn="l">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400" dirty="0" smtClean="0">
                <a:solidFill>
                  <a:schemeClr val="bg1">
                    <a:lumMod val="50000"/>
                  </a:schemeClr>
                </a:solidFill>
              </a:rPr>
              <a:t> </a:t>
            </a:r>
          </a:p>
          <a:p>
            <a:pPr algn="ctr"/>
            <a:r>
              <a:rPr lang="en-US" i="1" dirty="0" smtClean="0">
                <a:solidFill>
                  <a:schemeClr val="bg1">
                    <a:lumMod val="50000"/>
                  </a:schemeClr>
                </a:solidFill>
              </a:rPr>
              <a:t>Elsevier ClinicalKey™— </a:t>
            </a:r>
            <a:r>
              <a:rPr lang="tr-TR" i="1" dirty="0" err="1" smtClean="0">
                <a:solidFill>
                  <a:schemeClr val="bg1">
                    <a:lumMod val="50000"/>
                  </a:schemeClr>
                </a:solidFill>
              </a:rPr>
              <a:t>Smarter</a:t>
            </a:r>
            <a:r>
              <a:rPr lang="tr-TR" i="1" dirty="0" smtClean="0">
                <a:solidFill>
                  <a:schemeClr val="bg1">
                    <a:lumMod val="50000"/>
                  </a:schemeClr>
                </a:solidFill>
              </a:rPr>
              <a:t> </a:t>
            </a:r>
            <a:r>
              <a:rPr lang="tr-TR" i="1" dirty="0" err="1" smtClean="0">
                <a:solidFill>
                  <a:schemeClr val="bg1">
                    <a:lumMod val="50000"/>
                  </a:schemeClr>
                </a:solidFill>
              </a:rPr>
              <a:t>Search</a:t>
            </a:r>
            <a:r>
              <a:rPr lang="tr-TR" i="1" dirty="0" smtClean="0">
                <a:solidFill>
                  <a:schemeClr val="bg1">
                    <a:lumMod val="50000"/>
                  </a:schemeClr>
                </a:solidFill>
              </a:rPr>
              <a:t> </a:t>
            </a:r>
            <a:r>
              <a:rPr lang="tr-TR" i="1" dirty="0" err="1" smtClean="0">
                <a:solidFill>
                  <a:schemeClr val="bg1">
                    <a:lumMod val="50000"/>
                  </a:schemeClr>
                </a:solidFill>
              </a:rPr>
              <a:t>for</a:t>
            </a:r>
            <a:r>
              <a:rPr lang="tr-TR" i="1" dirty="0" smtClean="0">
                <a:solidFill>
                  <a:schemeClr val="bg1">
                    <a:lumMod val="50000"/>
                  </a:schemeClr>
                </a:solidFill>
              </a:rPr>
              <a:t> </a:t>
            </a:r>
            <a:r>
              <a:rPr lang="tr-TR" i="1" dirty="0" err="1" smtClean="0">
                <a:solidFill>
                  <a:schemeClr val="bg1">
                    <a:lumMod val="50000"/>
                  </a:schemeClr>
                </a:solidFill>
              </a:rPr>
              <a:t>Faster</a:t>
            </a:r>
            <a:r>
              <a:rPr lang="tr-TR" i="1" dirty="0" smtClean="0">
                <a:solidFill>
                  <a:schemeClr val="bg1">
                    <a:lumMod val="50000"/>
                  </a:schemeClr>
                </a:solidFill>
              </a:rPr>
              <a:t> </a:t>
            </a:r>
            <a:r>
              <a:rPr lang="tr-TR" i="1" dirty="0" err="1" smtClean="0">
                <a:solidFill>
                  <a:schemeClr val="bg1">
                    <a:lumMod val="50000"/>
                  </a:schemeClr>
                </a:solidFill>
              </a:rPr>
              <a:t>Answers</a:t>
            </a:r>
            <a:endParaRPr lang="en-US" i="1" dirty="0">
              <a:solidFill>
                <a:schemeClr val="bg1">
                  <a:lumMod val="50000"/>
                </a:schemeClr>
              </a:solidFill>
            </a:endParaRPr>
          </a:p>
          <a:p>
            <a:pPr algn="ctr"/>
            <a:endParaRPr lang="en-US" i="1" dirty="0" smtClean="0">
              <a:solidFill>
                <a:schemeClr val="bg1">
                  <a:lumMod val="50000"/>
                </a:schemeClr>
              </a:solidFill>
            </a:endParaRPr>
          </a:p>
        </p:txBody>
      </p:sp>
      <p:pic>
        <p:nvPicPr>
          <p:cNvPr id="4" name="Picture 2" descr="C:\Users\Bulent\Desktop\ClinicalKeyLogoLockup.jpg"/>
          <p:cNvPicPr>
            <a:picLocks noChangeAspect="1" noChangeArrowheads="1"/>
          </p:cNvPicPr>
          <p:nvPr/>
        </p:nvPicPr>
        <p:blipFill>
          <a:blip r:embed="rId3" cstate="print"/>
          <a:srcRect/>
          <a:stretch>
            <a:fillRect/>
          </a:stretch>
        </p:blipFill>
        <p:spPr bwMode="auto">
          <a:xfrm>
            <a:off x="6779436" y="5784872"/>
            <a:ext cx="2251698" cy="1080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smtClean="0">
              <a:cs typeface="Arial" charset="0"/>
            </a:endParaRPr>
          </a:p>
        </p:txBody>
      </p:sp>
      <p:sp>
        <p:nvSpPr>
          <p:cNvPr id="21507" name="Title 1"/>
          <p:cNvSpPr>
            <a:spLocks noGrp="1"/>
          </p:cNvSpPr>
          <p:nvPr>
            <p:ph type="title"/>
          </p:nvPr>
        </p:nvSpPr>
        <p:spPr bwMode="auto">
          <a:xfrm>
            <a:off x="76200" y="17621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400" b="0" smtClean="0">
                <a:latin typeface="Calibri" pitchFamily="34" charset="0"/>
                <a:cs typeface="Arial" charset="0"/>
              </a:rPr>
              <a:t>Arama Fonksiyonu</a:t>
            </a:r>
            <a:endParaRPr lang="en-US" sz="2400" b="0" smtClean="0">
              <a:latin typeface="Calibri" pitchFamily="34" charset="0"/>
              <a:cs typeface="Arial" charset="0"/>
            </a:endParaRPr>
          </a:p>
        </p:txBody>
      </p:sp>
      <p:pic>
        <p:nvPicPr>
          <p:cNvPr id="21508" name="Picture 2"/>
          <p:cNvPicPr>
            <a:picLocks noChangeAspect="1" noChangeArrowheads="1"/>
          </p:cNvPicPr>
          <p:nvPr/>
        </p:nvPicPr>
        <p:blipFill>
          <a:blip r:embed="rId2" cstate="print"/>
          <a:srcRect/>
          <a:stretch>
            <a:fillRect/>
          </a:stretch>
        </p:blipFill>
        <p:spPr bwMode="auto">
          <a:xfrm>
            <a:off x="152400" y="730250"/>
            <a:ext cx="8883650" cy="5060950"/>
          </a:xfrm>
          <a:prstGeom prst="rect">
            <a:avLst/>
          </a:prstGeom>
          <a:noFill/>
          <a:ln w="9525">
            <a:solidFill>
              <a:schemeClr val="tx1"/>
            </a:solidFill>
            <a:miter lim="800000"/>
            <a:headEnd/>
            <a:tailEnd/>
          </a:ln>
        </p:spPr>
      </p:pic>
      <p:pic>
        <p:nvPicPr>
          <p:cNvPr id="6" name="Picture 2" descr="C:\Users\Bulent\Desktop\ClinicalKeyLogoLockup.jpg"/>
          <p:cNvPicPr>
            <a:picLocks noChangeAspect="1" noChangeArrowheads="1"/>
          </p:cNvPicPr>
          <p:nvPr/>
        </p:nvPicPr>
        <p:blipFill>
          <a:blip r:embed="rId3" cstate="print"/>
          <a:srcRect/>
          <a:stretch>
            <a:fillRect/>
          </a:stretch>
        </p:blipFill>
        <p:spPr bwMode="auto">
          <a:xfrm>
            <a:off x="6763670" y="5817476"/>
            <a:ext cx="2251698" cy="1063162"/>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smtClean="0">
              <a:cs typeface="Arial" charset="0"/>
            </a:endParaRPr>
          </a:p>
        </p:txBody>
      </p:sp>
      <p:sp>
        <p:nvSpPr>
          <p:cNvPr id="22531" name="Title 1"/>
          <p:cNvSpPr>
            <a:spLocks noGrp="1"/>
          </p:cNvSpPr>
          <p:nvPr>
            <p:ph type="title"/>
          </p:nvPr>
        </p:nvSpPr>
        <p:spPr bwMode="auto">
          <a:xfrm>
            <a:off x="76200" y="17621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400" b="0" smtClean="0">
                <a:latin typeface="Calibri" pitchFamily="34" charset="0"/>
                <a:cs typeface="Arial" charset="0"/>
              </a:rPr>
              <a:t>Arama Sonuçları</a:t>
            </a:r>
            <a:endParaRPr lang="en-US" sz="2400" b="0" smtClean="0">
              <a:latin typeface="Calibri" pitchFamily="34" charset="0"/>
              <a:cs typeface="Arial" charset="0"/>
            </a:endParaRPr>
          </a:p>
        </p:txBody>
      </p:sp>
      <p:pic>
        <p:nvPicPr>
          <p:cNvPr id="22532" name="Picture 2"/>
          <p:cNvPicPr>
            <a:picLocks noChangeAspect="1" noChangeArrowheads="1"/>
          </p:cNvPicPr>
          <p:nvPr/>
        </p:nvPicPr>
        <p:blipFill>
          <a:blip r:embed="rId3" cstate="print"/>
          <a:srcRect l="830" t="16240" r="23518" b="7382"/>
          <a:stretch>
            <a:fillRect/>
          </a:stretch>
        </p:blipFill>
        <p:spPr bwMode="auto">
          <a:xfrm>
            <a:off x="76200" y="738188"/>
            <a:ext cx="9036050" cy="5129212"/>
          </a:xfrm>
          <a:prstGeom prst="rect">
            <a:avLst/>
          </a:prstGeom>
          <a:noFill/>
          <a:ln w="9525">
            <a:solidFill>
              <a:schemeClr val="tx1"/>
            </a:solidFill>
            <a:miter lim="800000"/>
            <a:headEnd/>
            <a:tailEnd/>
          </a:ln>
        </p:spPr>
      </p:pic>
      <p:sp>
        <p:nvSpPr>
          <p:cNvPr id="22533" name="Rounded Rectangle 4"/>
          <p:cNvSpPr>
            <a:spLocks noChangeArrowheads="1"/>
          </p:cNvSpPr>
          <p:nvPr/>
        </p:nvSpPr>
        <p:spPr bwMode="auto">
          <a:xfrm>
            <a:off x="26988" y="2160588"/>
            <a:ext cx="1828800" cy="2182812"/>
          </a:xfrm>
          <a:prstGeom prst="roundRect">
            <a:avLst>
              <a:gd name="adj" fmla="val 16667"/>
            </a:avLst>
          </a:prstGeom>
          <a:noFill/>
          <a:ln w="28575" algn="ctr">
            <a:solidFill>
              <a:srgbClr val="FF0000"/>
            </a:solidFill>
            <a:round/>
            <a:headEnd/>
            <a:tailEnd/>
          </a:ln>
        </p:spPr>
        <p:txBody>
          <a:bodyPr/>
          <a:lstStyle/>
          <a:p>
            <a:pPr eaLnBrk="0" hangingPunct="0"/>
            <a:endParaRPr lang="tr-TR"/>
          </a:p>
        </p:txBody>
      </p:sp>
      <p:sp>
        <p:nvSpPr>
          <p:cNvPr id="22534" name="Rounded Rectangle 5"/>
          <p:cNvSpPr>
            <a:spLocks noChangeArrowheads="1"/>
          </p:cNvSpPr>
          <p:nvPr/>
        </p:nvSpPr>
        <p:spPr bwMode="auto">
          <a:xfrm>
            <a:off x="0" y="1371600"/>
            <a:ext cx="9144000" cy="381000"/>
          </a:xfrm>
          <a:prstGeom prst="roundRect">
            <a:avLst>
              <a:gd name="adj" fmla="val 16667"/>
            </a:avLst>
          </a:prstGeom>
          <a:noFill/>
          <a:ln w="28575" algn="ctr">
            <a:solidFill>
              <a:srgbClr val="FF0000"/>
            </a:solidFill>
            <a:round/>
            <a:headEnd/>
            <a:tailEnd/>
          </a:ln>
        </p:spPr>
        <p:txBody>
          <a:bodyPr/>
          <a:lstStyle/>
          <a:p>
            <a:pPr eaLnBrk="0" hangingPunct="0"/>
            <a:endParaRPr lang="tr-TR"/>
          </a:p>
        </p:txBody>
      </p:sp>
      <p:sp>
        <p:nvSpPr>
          <p:cNvPr id="22535" name="Rounded Rectangle 6"/>
          <p:cNvSpPr>
            <a:spLocks noChangeArrowheads="1"/>
          </p:cNvSpPr>
          <p:nvPr/>
        </p:nvSpPr>
        <p:spPr bwMode="auto">
          <a:xfrm>
            <a:off x="1905000" y="1981200"/>
            <a:ext cx="4495800" cy="3733800"/>
          </a:xfrm>
          <a:prstGeom prst="roundRect">
            <a:avLst>
              <a:gd name="adj" fmla="val 16667"/>
            </a:avLst>
          </a:prstGeom>
          <a:noFill/>
          <a:ln w="28575" algn="ctr">
            <a:solidFill>
              <a:srgbClr val="FF0000"/>
            </a:solidFill>
            <a:round/>
            <a:headEnd/>
            <a:tailEnd/>
          </a:ln>
        </p:spPr>
        <p:txBody>
          <a:bodyPr/>
          <a:lstStyle/>
          <a:p>
            <a:pPr eaLnBrk="0" hangingPunct="0"/>
            <a:endParaRPr lang="tr-TR"/>
          </a:p>
        </p:txBody>
      </p:sp>
      <p:sp>
        <p:nvSpPr>
          <p:cNvPr id="22536" name="Rounded Rectangle 8"/>
          <p:cNvSpPr>
            <a:spLocks noChangeArrowheads="1"/>
          </p:cNvSpPr>
          <p:nvPr/>
        </p:nvSpPr>
        <p:spPr bwMode="auto">
          <a:xfrm>
            <a:off x="6567488" y="1752600"/>
            <a:ext cx="2590800" cy="3962400"/>
          </a:xfrm>
          <a:prstGeom prst="roundRect">
            <a:avLst>
              <a:gd name="adj" fmla="val 16667"/>
            </a:avLst>
          </a:prstGeom>
          <a:noFill/>
          <a:ln w="28575" algn="ctr">
            <a:solidFill>
              <a:srgbClr val="FF0000"/>
            </a:solidFill>
            <a:round/>
            <a:headEnd/>
            <a:tailEnd/>
          </a:ln>
        </p:spPr>
        <p:txBody>
          <a:bodyPr/>
          <a:lstStyle/>
          <a:p>
            <a:pPr eaLnBrk="0" hangingPunct="0"/>
            <a:endParaRPr lang="tr-TR"/>
          </a:p>
        </p:txBody>
      </p:sp>
      <p:pic>
        <p:nvPicPr>
          <p:cNvPr id="9" name="Picture 2" descr="C:\Users\Bulent\Desktop\ClinicalKeyLogoLockup.jpg"/>
          <p:cNvPicPr>
            <a:picLocks noChangeAspect="1" noChangeArrowheads="1"/>
          </p:cNvPicPr>
          <p:nvPr/>
        </p:nvPicPr>
        <p:blipFill>
          <a:blip r:embed="rId4" cstate="print"/>
          <a:srcRect/>
          <a:stretch>
            <a:fillRect/>
          </a:stretch>
        </p:blipFill>
        <p:spPr bwMode="auto">
          <a:xfrm>
            <a:off x="6763670" y="5880540"/>
            <a:ext cx="2251698" cy="1063162"/>
          </a:xfrm>
          <a:prstGeom prst="rect">
            <a:avLst/>
          </a:prstGeom>
          <a:noFill/>
        </p:spPr>
      </p:pic>
      <p:sp>
        <p:nvSpPr>
          <p:cNvPr id="11" name="10 Yuvarlatılmış Dikdörtgen"/>
          <p:cNvSpPr/>
          <p:nvPr/>
        </p:nvSpPr>
        <p:spPr>
          <a:xfrm>
            <a:off x="6653048" y="6637284"/>
            <a:ext cx="2490952" cy="266436"/>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8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ClinicalKey</a:t>
            </a:r>
            <a:r>
              <a:rPr lang="en-US" sz="2800" dirty="0" smtClean="0"/>
              <a:t>—</a:t>
            </a:r>
            <a:r>
              <a:rPr lang="tr-TR" sz="2800" dirty="0" smtClean="0"/>
              <a:t>Akıllı İçerik İle Sonuçlara Hızlı Erişim</a:t>
            </a:r>
            <a:endParaRPr lang="en-US" sz="2800" dirty="0"/>
          </a:p>
        </p:txBody>
      </p:sp>
      <p:sp>
        <p:nvSpPr>
          <p:cNvPr id="3" name="Content Placeholder 2"/>
          <p:cNvSpPr>
            <a:spLocks noGrp="1"/>
          </p:cNvSpPr>
          <p:nvPr>
            <p:ph idx="1"/>
          </p:nvPr>
        </p:nvSpPr>
        <p:spPr/>
        <p:txBody>
          <a:bodyPr/>
          <a:lstStyle/>
          <a:p>
            <a:pPr lvl="0"/>
            <a:r>
              <a:rPr lang="tr-TR" sz="2000" b="1" dirty="0" smtClean="0"/>
              <a:t>Sonuçlar hızlıca filtrelenmektedir</a:t>
            </a:r>
            <a:endParaRPr lang="en-US" sz="2000" b="1" dirty="0" smtClean="0"/>
          </a:p>
          <a:p>
            <a:pPr lvl="1"/>
            <a:r>
              <a:rPr lang="tr-TR" sz="1800" dirty="0" err="1" smtClean="0"/>
              <a:t>Navigasyon</a:t>
            </a:r>
            <a:r>
              <a:rPr lang="tr-TR" sz="1800" dirty="0" smtClean="0"/>
              <a:t> araçları ve filtreler en ilgili sonucun bulunmasına yardımcı olmaktadır</a:t>
            </a:r>
            <a:endParaRPr lang="en-US" sz="1800" dirty="0" smtClean="0"/>
          </a:p>
          <a:p>
            <a:pPr lvl="1"/>
            <a:r>
              <a:rPr lang="tr-TR" sz="1800" dirty="0" smtClean="0"/>
              <a:t>Sonuçlar içerik tipi, uzmanlık alanı, hastalık, içerik yılı ve daha birçok kategoriye göre filtre edilip taranabilmektedir</a:t>
            </a:r>
            <a:r>
              <a:rPr lang="en-US" sz="1800" dirty="0" smtClean="0"/>
              <a:t> </a:t>
            </a:r>
          </a:p>
          <a:p>
            <a:endParaRPr lang="en-US" sz="1800" dirty="0"/>
          </a:p>
        </p:txBody>
      </p:sp>
      <p:sp>
        <p:nvSpPr>
          <p:cNvPr id="4" name="Slide Number Placeholder 3"/>
          <p:cNvSpPr>
            <a:spLocks noGrp="1"/>
          </p:cNvSpPr>
          <p:nvPr>
            <p:ph type="sldNum" sz="quarter" idx="12"/>
          </p:nvPr>
        </p:nvSpPr>
        <p:spPr/>
        <p:txBody>
          <a:bodyPr/>
          <a:lstStyle/>
          <a:p>
            <a:endParaRPr lang="en-US" dirty="0"/>
          </a:p>
        </p:txBody>
      </p:sp>
      <p:pic>
        <p:nvPicPr>
          <p:cNvPr id="2050" name="Picture 2"/>
          <p:cNvPicPr>
            <a:picLocks noChangeAspect="1" noChangeArrowheads="1"/>
          </p:cNvPicPr>
          <p:nvPr/>
        </p:nvPicPr>
        <p:blipFill>
          <a:blip r:embed="rId3" cstate="email"/>
          <a:srcRect/>
          <a:stretch>
            <a:fillRect/>
          </a:stretch>
        </p:blipFill>
        <p:spPr bwMode="auto">
          <a:xfrm>
            <a:off x="2844799" y="3127825"/>
            <a:ext cx="3454400" cy="3358250"/>
          </a:xfrm>
          <a:prstGeom prst="rect">
            <a:avLst/>
          </a:prstGeom>
          <a:noFill/>
          <a:ln w="9525">
            <a:noFill/>
            <a:miter lim="800000"/>
            <a:headEnd/>
            <a:tailEnd/>
          </a:ln>
        </p:spPr>
      </p:pic>
      <p:pic>
        <p:nvPicPr>
          <p:cNvPr id="6" name="Picture 2" descr="C:\Users\Bulent\Desktop\ClinicalKeyLogoLockup.jpg"/>
          <p:cNvPicPr>
            <a:picLocks noChangeAspect="1" noChangeArrowheads="1"/>
          </p:cNvPicPr>
          <p:nvPr/>
        </p:nvPicPr>
        <p:blipFill>
          <a:blip r:embed="rId4" cstate="print"/>
          <a:srcRect/>
          <a:stretch>
            <a:fillRect/>
          </a:stretch>
        </p:blipFill>
        <p:spPr bwMode="auto">
          <a:xfrm>
            <a:off x="6668814" y="5784872"/>
            <a:ext cx="2378086" cy="1080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25450" y="24260"/>
            <a:ext cx="6889750" cy="937474"/>
          </a:xfrm>
        </p:spPr>
        <p:txBody>
          <a:bodyPr/>
          <a:lstStyle/>
          <a:p>
            <a:r>
              <a:rPr lang="en-US" sz="2600" dirty="0" err="1" smtClean="0"/>
              <a:t>ClinicalKey</a:t>
            </a:r>
            <a:r>
              <a:rPr lang="en-US" sz="2600" dirty="0" smtClean="0"/>
              <a:t> </a:t>
            </a:r>
            <a:r>
              <a:rPr lang="tr-TR" sz="2600" dirty="0" smtClean="0"/>
              <a:t>Tıbbi Bilgi İhtiyaçlarınızın Adresi</a:t>
            </a:r>
            <a:endParaRPr lang="en-US" sz="2600" dirty="0"/>
          </a:p>
        </p:txBody>
      </p:sp>
      <p:pic>
        <p:nvPicPr>
          <p:cNvPr id="6" name="Picture 2" descr="\\Nycrcf0002\dropbox\Nick Wiater\Elsevier\PowerPoint Detailers\ScreenShotDetailer_V2-2.jpg"/>
          <p:cNvPicPr>
            <a:picLocks noChangeAspect="1" noChangeArrowheads="1"/>
          </p:cNvPicPr>
          <p:nvPr/>
        </p:nvPicPr>
        <p:blipFill>
          <a:blip r:embed="rId3" cstate="email"/>
          <a:srcRect/>
          <a:stretch>
            <a:fillRect/>
          </a:stretch>
        </p:blipFill>
        <p:spPr bwMode="auto">
          <a:xfrm>
            <a:off x="2038799" y="2205990"/>
            <a:ext cx="4974961" cy="3458119"/>
          </a:xfrm>
          <a:prstGeom prst="rect">
            <a:avLst/>
          </a:prstGeom>
          <a:noFill/>
        </p:spPr>
      </p:pic>
      <p:sp>
        <p:nvSpPr>
          <p:cNvPr id="24" name="TextBox 23"/>
          <p:cNvSpPr txBox="1"/>
          <p:nvPr/>
        </p:nvSpPr>
        <p:spPr>
          <a:xfrm>
            <a:off x="2513954" y="5693358"/>
            <a:ext cx="4184671" cy="293490"/>
          </a:xfrm>
          <a:prstGeom prst="rect">
            <a:avLst/>
          </a:prstGeom>
          <a:noFill/>
        </p:spPr>
        <p:txBody>
          <a:bodyPr wrap="none" rtlCol="0">
            <a:spAutoFit/>
          </a:bodyPr>
          <a:lstStyle/>
          <a:p>
            <a:pPr algn="ctr"/>
            <a:r>
              <a:rPr lang="en-US" sz="1200" dirty="0" err="1" smtClean="0"/>
              <a:t>ClinicalKey</a:t>
            </a:r>
            <a:r>
              <a:rPr lang="en-US" sz="1200" dirty="0" smtClean="0"/>
              <a:t>—Myocardial Infarction Dynamic Topic Page</a:t>
            </a:r>
            <a:endParaRPr lang="en-US" sz="1200" dirty="0"/>
          </a:p>
        </p:txBody>
      </p:sp>
      <p:grpSp>
        <p:nvGrpSpPr>
          <p:cNvPr id="2" name="Group 44"/>
          <p:cNvGrpSpPr/>
          <p:nvPr/>
        </p:nvGrpSpPr>
        <p:grpSpPr>
          <a:xfrm>
            <a:off x="182881" y="2376488"/>
            <a:ext cx="2807969" cy="2340292"/>
            <a:chOff x="182881" y="2376488"/>
            <a:chExt cx="2807969" cy="2340292"/>
          </a:xfrm>
        </p:grpSpPr>
        <p:pic>
          <p:nvPicPr>
            <p:cNvPr id="12" name="Picture 4" descr="\\Nycrcf0002\dropbox\Nick Wiater\Elsevier\PowerPoint Detailers\Comprehensive - 11.29.11.png"/>
            <p:cNvPicPr>
              <a:picLocks noChangeAspect="1" noChangeArrowheads="1"/>
            </p:cNvPicPr>
            <p:nvPr/>
          </p:nvPicPr>
          <p:blipFill>
            <a:blip r:embed="rId4" cstate="email"/>
            <a:stretch>
              <a:fillRect/>
            </a:stretch>
          </p:blipFill>
          <p:spPr bwMode="auto">
            <a:xfrm>
              <a:off x="182881" y="2376488"/>
              <a:ext cx="1801340" cy="1346700"/>
            </a:xfrm>
            <a:prstGeom prst="roundRect">
              <a:avLst>
                <a:gd name="adj" fmla="val 5805"/>
              </a:avLst>
            </a:prstGeom>
            <a:noFill/>
          </p:spPr>
        </p:pic>
        <p:sp>
          <p:nvSpPr>
            <p:cNvPr id="14" name="Rounded Rectangle 13"/>
            <p:cNvSpPr/>
            <p:nvPr/>
          </p:nvSpPr>
          <p:spPr>
            <a:xfrm>
              <a:off x="2205037" y="2918460"/>
              <a:ext cx="785813" cy="1798320"/>
            </a:xfrm>
            <a:prstGeom prst="roundRect">
              <a:avLst>
                <a:gd name="adj" fmla="val 9048"/>
              </a:avLst>
            </a:prstGeom>
            <a:noFill/>
            <a:ln w="25400">
              <a:solidFill>
                <a:srgbClr val="0044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smtClean="0"/>
            </a:p>
          </p:txBody>
        </p:sp>
        <p:cxnSp>
          <p:nvCxnSpPr>
            <p:cNvPr id="17" name="Straight Connector 16"/>
            <p:cNvCxnSpPr/>
            <p:nvPr/>
          </p:nvCxnSpPr>
          <p:spPr>
            <a:xfrm flipV="1">
              <a:off x="1912144" y="3278981"/>
              <a:ext cx="297657" cy="0"/>
            </a:xfrm>
            <a:prstGeom prst="line">
              <a:avLst/>
            </a:prstGeom>
            <a:noFill/>
            <a:ln w="25400">
              <a:solidFill>
                <a:srgbClr val="004469"/>
              </a:solidFill>
            </a:ln>
            <a:effectLst/>
          </p:spPr>
          <p:style>
            <a:lnRef idx="1">
              <a:schemeClr val="accent1"/>
            </a:lnRef>
            <a:fillRef idx="3">
              <a:schemeClr val="accent1"/>
            </a:fillRef>
            <a:effectRef idx="2">
              <a:schemeClr val="accent1"/>
            </a:effectRef>
            <a:fontRef idx="minor">
              <a:schemeClr val="lt1"/>
            </a:fontRef>
          </p:style>
        </p:cxnSp>
      </p:grpSp>
      <p:grpSp>
        <p:nvGrpSpPr>
          <p:cNvPr id="3" name="Group 45"/>
          <p:cNvGrpSpPr/>
          <p:nvPr/>
        </p:nvGrpSpPr>
        <p:grpSpPr>
          <a:xfrm>
            <a:off x="180975" y="2918459"/>
            <a:ext cx="5453062" cy="2534603"/>
            <a:chOff x="180975" y="2918459"/>
            <a:chExt cx="5453062" cy="2534603"/>
          </a:xfrm>
        </p:grpSpPr>
        <p:pic>
          <p:nvPicPr>
            <p:cNvPr id="13" name="Picture 5" descr="\\Nycrcf0002\dropbox\Nick Wiater\Elsevier\PowerPoint Detailers\Speed to answer - 11.29.11.png"/>
            <p:cNvPicPr>
              <a:picLocks noChangeAspect="1" noChangeArrowheads="1"/>
            </p:cNvPicPr>
            <p:nvPr/>
          </p:nvPicPr>
          <p:blipFill>
            <a:blip r:embed="rId5" cstate="email"/>
            <a:stretch>
              <a:fillRect/>
            </a:stretch>
          </p:blipFill>
          <p:spPr bwMode="auto">
            <a:xfrm>
              <a:off x="180975" y="4094843"/>
              <a:ext cx="1801341" cy="1253706"/>
            </a:xfrm>
            <a:prstGeom prst="roundRect">
              <a:avLst>
                <a:gd name="adj" fmla="val 5805"/>
              </a:avLst>
            </a:prstGeom>
            <a:noFill/>
          </p:spPr>
        </p:pic>
        <p:sp>
          <p:nvSpPr>
            <p:cNvPr id="22" name="Rounded Rectangle 21"/>
            <p:cNvSpPr/>
            <p:nvPr/>
          </p:nvSpPr>
          <p:spPr>
            <a:xfrm>
              <a:off x="3038474" y="2918459"/>
              <a:ext cx="2595563" cy="2534603"/>
            </a:xfrm>
            <a:prstGeom prst="roundRect">
              <a:avLst>
                <a:gd name="adj" fmla="val 2472"/>
              </a:avLst>
            </a:prstGeom>
            <a:noFill/>
            <a:ln w="25400">
              <a:solidFill>
                <a:srgbClr val="FA98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smtClean="0"/>
            </a:p>
          </p:txBody>
        </p:sp>
        <p:cxnSp>
          <p:nvCxnSpPr>
            <p:cNvPr id="23" name="Straight Connector 22"/>
            <p:cNvCxnSpPr/>
            <p:nvPr/>
          </p:nvCxnSpPr>
          <p:spPr>
            <a:xfrm>
              <a:off x="1916906" y="4867038"/>
              <a:ext cx="1131094" cy="0"/>
            </a:xfrm>
            <a:prstGeom prst="line">
              <a:avLst/>
            </a:prstGeom>
            <a:noFill/>
            <a:ln w="25400">
              <a:solidFill>
                <a:srgbClr val="FA9826"/>
              </a:solidFill>
            </a:ln>
            <a:effectLst/>
          </p:spPr>
          <p:style>
            <a:lnRef idx="1">
              <a:schemeClr val="accent1"/>
            </a:lnRef>
            <a:fillRef idx="3">
              <a:schemeClr val="accent1"/>
            </a:fillRef>
            <a:effectRef idx="2">
              <a:schemeClr val="accent1"/>
            </a:effectRef>
            <a:fontRef idx="minor">
              <a:schemeClr val="lt1"/>
            </a:fontRef>
          </p:style>
        </p:cxnSp>
      </p:grpSp>
      <p:grpSp>
        <p:nvGrpSpPr>
          <p:cNvPr id="5" name="Group 47"/>
          <p:cNvGrpSpPr/>
          <p:nvPr/>
        </p:nvGrpSpPr>
        <p:grpSpPr>
          <a:xfrm>
            <a:off x="4513898" y="2485074"/>
            <a:ext cx="4065250" cy="1097146"/>
            <a:chOff x="4662488" y="2485074"/>
            <a:chExt cx="4065250" cy="1097146"/>
          </a:xfrm>
        </p:grpSpPr>
        <p:pic>
          <p:nvPicPr>
            <p:cNvPr id="10" name="Picture 2" descr="\\Nycrcf0002\dropbox\Nick Wiater\Elsevier\PowerPoint Detailers\Trusted - 11.29.11.png"/>
            <p:cNvPicPr>
              <a:picLocks noChangeAspect="1" noChangeArrowheads="1"/>
            </p:cNvPicPr>
            <p:nvPr/>
          </p:nvPicPr>
          <p:blipFill>
            <a:blip r:embed="rId6" cstate="email"/>
            <a:stretch>
              <a:fillRect/>
            </a:stretch>
          </p:blipFill>
          <p:spPr bwMode="auto">
            <a:xfrm>
              <a:off x="7226046" y="2531725"/>
              <a:ext cx="1501692" cy="1050495"/>
            </a:xfrm>
            <a:prstGeom prst="roundRect">
              <a:avLst>
                <a:gd name="adj" fmla="val 5805"/>
              </a:avLst>
            </a:prstGeom>
            <a:noFill/>
          </p:spPr>
        </p:pic>
        <p:sp>
          <p:nvSpPr>
            <p:cNvPr id="29" name="Rounded Rectangle 28"/>
            <p:cNvSpPr/>
            <p:nvPr/>
          </p:nvSpPr>
          <p:spPr>
            <a:xfrm>
              <a:off x="4662488" y="2485074"/>
              <a:ext cx="500062" cy="143826"/>
            </a:xfrm>
            <a:prstGeom prst="roundRect">
              <a:avLst>
                <a:gd name="adj" fmla="val 42207"/>
              </a:avLst>
            </a:prstGeom>
            <a:noFill/>
            <a:ln w="25400">
              <a:solidFill>
                <a:srgbClr val="FA982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smtClean="0"/>
            </a:p>
          </p:txBody>
        </p:sp>
        <p:cxnSp>
          <p:nvCxnSpPr>
            <p:cNvPr id="31" name="Shape 30"/>
            <p:cNvCxnSpPr>
              <a:stCxn id="29" idx="0"/>
              <a:endCxn id="10" idx="0"/>
            </p:cNvCxnSpPr>
            <p:nvPr/>
          </p:nvCxnSpPr>
          <p:spPr>
            <a:xfrm rot="16200000" flipH="1">
              <a:off x="6421379" y="976213"/>
              <a:ext cx="46651" cy="3064373"/>
            </a:xfrm>
            <a:prstGeom prst="bentConnector3">
              <a:avLst>
                <a:gd name="adj1" fmla="val -149729"/>
              </a:avLst>
            </a:prstGeom>
            <a:noFill/>
            <a:ln w="25400">
              <a:solidFill>
                <a:srgbClr val="FA9826"/>
              </a:solidFill>
            </a:ln>
            <a:effectLst/>
          </p:spPr>
          <p:style>
            <a:lnRef idx="1">
              <a:schemeClr val="accent1"/>
            </a:lnRef>
            <a:fillRef idx="3">
              <a:schemeClr val="accent1"/>
            </a:fillRef>
            <a:effectRef idx="2">
              <a:schemeClr val="accent1"/>
            </a:effectRef>
            <a:fontRef idx="minor">
              <a:schemeClr val="lt1"/>
            </a:fontRef>
          </p:style>
        </p:cxnSp>
      </p:grpSp>
      <p:grpSp>
        <p:nvGrpSpPr>
          <p:cNvPr id="7" name="Group 46"/>
          <p:cNvGrpSpPr/>
          <p:nvPr/>
        </p:nvGrpSpPr>
        <p:grpSpPr>
          <a:xfrm>
            <a:off x="3035808" y="2689858"/>
            <a:ext cx="5924042" cy="2643355"/>
            <a:chOff x="3184398" y="2689858"/>
            <a:chExt cx="5924042" cy="2643355"/>
          </a:xfrm>
        </p:grpSpPr>
        <p:pic>
          <p:nvPicPr>
            <p:cNvPr id="11" name="Picture 3" descr="\\Nycrcf0002\dropbox\Nick Wiater\Elsevier\PowerPoint Detailers\Intuitive - 11.29.11.png"/>
            <p:cNvPicPr>
              <a:picLocks noChangeAspect="1" noChangeArrowheads="1"/>
            </p:cNvPicPr>
            <p:nvPr/>
          </p:nvPicPr>
          <p:blipFill>
            <a:blip r:embed="rId7" cstate="email"/>
            <a:stretch>
              <a:fillRect/>
            </a:stretch>
          </p:blipFill>
          <p:spPr bwMode="auto">
            <a:xfrm>
              <a:off x="7224437" y="3838408"/>
              <a:ext cx="1884003" cy="1494804"/>
            </a:xfrm>
            <a:prstGeom prst="roundRect">
              <a:avLst>
                <a:gd name="adj" fmla="val 5805"/>
              </a:avLst>
            </a:prstGeom>
            <a:noFill/>
          </p:spPr>
        </p:pic>
        <p:sp>
          <p:nvSpPr>
            <p:cNvPr id="28" name="Rounded Rectangle 27"/>
            <p:cNvSpPr/>
            <p:nvPr/>
          </p:nvSpPr>
          <p:spPr>
            <a:xfrm>
              <a:off x="3184398" y="2689858"/>
              <a:ext cx="2595563" cy="137160"/>
            </a:xfrm>
            <a:prstGeom prst="roundRect">
              <a:avLst>
                <a:gd name="adj" fmla="val 39644"/>
              </a:avLst>
            </a:prstGeom>
            <a:noFill/>
            <a:ln w="25400">
              <a:solidFill>
                <a:srgbClr val="0044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smtClean="0"/>
            </a:p>
          </p:txBody>
        </p:sp>
        <p:cxnSp>
          <p:nvCxnSpPr>
            <p:cNvPr id="39" name="Shape 38"/>
            <p:cNvCxnSpPr>
              <a:stCxn id="11" idx="2"/>
              <a:endCxn id="28" idx="2"/>
            </p:cNvCxnSpPr>
            <p:nvPr/>
          </p:nvCxnSpPr>
          <p:spPr>
            <a:xfrm rot="5400000" flipH="1">
              <a:off x="5071213" y="2237986"/>
              <a:ext cx="2506194" cy="3684259"/>
            </a:xfrm>
            <a:prstGeom prst="bentConnector3">
              <a:avLst>
                <a:gd name="adj1" fmla="val -9121"/>
              </a:avLst>
            </a:prstGeom>
            <a:noFill/>
            <a:ln w="25400">
              <a:solidFill>
                <a:srgbClr val="004469"/>
              </a:solidFill>
            </a:ln>
            <a:effectLst/>
          </p:spPr>
          <p:style>
            <a:lnRef idx="1">
              <a:schemeClr val="accent1"/>
            </a:lnRef>
            <a:fillRef idx="3">
              <a:schemeClr val="accent1"/>
            </a:fillRef>
            <a:effectRef idx="2">
              <a:schemeClr val="accent1"/>
            </a:effectRef>
            <a:fontRef idx="minor">
              <a:schemeClr val="lt1"/>
            </a:fontRef>
          </p:style>
        </p:cxnSp>
      </p:grpSp>
      <p:sp>
        <p:nvSpPr>
          <p:cNvPr id="25" name="24 Yuvarlatılmış Dikdörtgen"/>
          <p:cNvSpPr/>
          <p:nvPr/>
        </p:nvSpPr>
        <p:spPr>
          <a:xfrm>
            <a:off x="190501" y="2400300"/>
            <a:ext cx="1771650" cy="1323975"/>
          </a:xfrm>
          <a:prstGeom prst="roundRect">
            <a:avLst/>
          </a:prstGeom>
          <a:solidFill>
            <a:srgbClr val="00206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800" b="1" dirty="0" smtClean="0"/>
          </a:p>
        </p:txBody>
      </p:sp>
      <p:sp>
        <p:nvSpPr>
          <p:cNvPr id="26" name="25 Metin kutusu"/>
          <p:cNvSpPr txBox="1"/>
          <p:nvPr/>
        </p:nvSpPr>
        <p:spPr>
          <a:xfrm>
            <a:off x="190500" y="2381250"/>
            <a:ext cx="1847850" cy="1438855"/>
          </a:xfrm>
          <a:prstGeom prst="rect">
            <a:avLst/>
          </a:prstGeom>
          <a:noFill/>
        </p:spPr>
        <p:txBody>
          <a:bodyPr wrap="square" rtlCol="0">
            <a:spAutoFit/>
          </a:bodyPr>
          <a:lstStyle/>
          <a:p>
            <a:r>
              <a:rPr lang="tr-TR" sz="1100" b="1" dirty="0" smtClean="0">
                <a:solidFill>
                  <a:schemeClr val="bg1"/>
                </a:solidFill>
              </a:rPr>
              <a:t>Geniş Kapsamlı</a:t>
            </a:r>
            <a:r>
              <a:rPr lang="tr-TR" sz="1050" dirty="0" smtClean="0">
                <a:solidFill>
                  <a:schemeClr val="bg1"/>
                </a:solidFill>
              </a:rPr>
              <a:t>: </a:t>
            </a:r>
            <a:r>
              <a:rPr lang="tr-TR" sz="1100" dirty="0" smtClean="0">
                <a:solidFill>
                  <a:schemeClr val="bg1"/>
                </a:solidFill>
              </a:rPr>
              <a:t>Oldukça geniş tıbbi kaynaklar içinden kapsamlı cevaplara erişim </a:t>
            </a:r>
            <a:r>
              <a:rPr lang="en-US" sz="1100" dirty="0" smtClean="0">
                <a:solidFill>
                  <a:schemeClr val="bg1"/>
                </a:solidFill>
              </a:rPr>
              <a:t>—</a:t>
            </a:r>
            <a:r>
              <a:rPr lang="tr-TR" sz="1100" dirty="0" smtClean="0">
                <a:solidFill>
                  <a:schemeClr val="bg1"/>
                </a:solidFill>
              </a:rPr>
              <a:t>Herhangi geleneksel bir arama motorundan daha kapsamlı</a:t>
            </a:r>
          </a:p>
          <a:p>
            <a:r>
              <a:rPr lang="tr-TR" sz="1050" dirty="0" smtClean="0">
                <a:solidFill>
                  <a:schemeClr val="bg1"/>
                </a:solidFill>
              </a:rPr>
              <a:t> </a:t>
            </a:r>
            <a:endParaRPr lang="tr-TR" sz="1050" dirty="0">
              <a:solidFill>
                <a:schemeClr val="bg1"/>
              </a:solidFill>
            </a:endParaRPr>
          </a:p>
        </p:txBody>
      </p:sp>
      <p:sp>
        <p:nvSpPr>
          <p:cNvPr id="27" name="26 Yuvarlatılmış Dikdörtgen"/>
          <p:cNvSpPr/>
          <p:nvPr/>
        </p:nvSpPr>
        <p:spPr>
          <a:xfrm>
            <a:off x="200025" y="4114800"/>
            <a:ext cx="1762125" cy="1228725"/>
          </a:xfrm>
          <a:prstGeom prst="roundRect">
            <a:avLst/>
          </a:prstGeom>
          <a:solidFill>
            <a:schemeClr val="accent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800" b="1" dirty="0" smtClean="0">
              <a:solidFill>
                <a:srgbClr val="FFC000"/>
              </a:solidFill>
            </a:endParaRPr>
          </a:p>
        </p:txBody>
      </p:sp>
      <p:sp>
        <p:nvSpPr>
          <p:cNvPr id="30" name="29 Metin kutusu"/>
          <p:cNvSpPr txBox="1"/>
          <p:nvPr/>
        </p:nvSpPr>
        <p:spPr>
          <a:xfrm>
            <a:off x="180975" y="4114800"/>
            <a:ext cx="1771650" cy="1269578"/>
          </a:xfrm>
          <a:prstGeom prst="rect">
            <a:avLst/>
          </a:prstGeom>
          <a:noFill/>
          <a:ln>
            <a:solidFill>
              <a:schemeClr val="accent2"/>
            </a:solidFill>
          </a:ln>
        </p:spPr>
        <p:txBody>
          <a:bodyPr wrap="square" rtlCol="0">
            <a:spAutoFit/>
          </a:bodyPr>
          <a:lstStyle/>
          <a:p>
            <a:r>
              <a:rPr lang="tr-TR" sz="1100" b="1" dirty="0" smtClean="0">
                <a:solidFill>
                  <a:schemeClr val="bg1"/>
                </a:solidFill>
              </a:rPr>
              <a:t>Hızlı Cevaplar: </a:t>
            </a:r>
            <a:r>
              <a:rPr lang="tr-TR" sz="1100" dirty="0" err="1" smtClean="0">
                <a:solidFill>
                  <a:schemeClr val="bg1"/>
                </a:solidFill>
              </a:rPr>
              <a:t>ClinicalKey</a:t>
            </a:r>
            <a:r>
              <a:rPr lang="tr-TR" sz="1100" dirty="0" smtClean="0">
                <a:solidFill>
                  <a:schemeClr val="bg1"/>
                </a:solidFill>
              </a:rPr>
              <a:t>  aramalarda en ilişkin sonuçları tek bir online kaynaktan sunarak doktorların zamandan tasarruf etmelerini sağlamaktadır </a:t>
            </a:r>
            <a:endParaRPr lang="tr-TR" sz="1100" dirty="0">
              <a:solidFill>
                <a:schemeClr val="bg1"/>
              </a:solidFill>
            </a:endParaRPr>
          </a:p>
        </p:txBody>
      </p:sp>
      <p:sp>
        <p:nvSpPr>
          <p:cNvPr id="32" name="31 Yuvarlatılmış Dikdörtgen"/>
          <p:cNvSpPr/>
          <p:nvPr/>
        </p:nvSpPr>
        <p:spPr>
          <a:xfrm>
            <a:off x="7096125" y="2533650"/>
            <a:ext cx="1447800" cy="1038225"/>
          </a:xfrm>
          <a:prstGeom prst="round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800" b="1" dirty="0" smtClean="0"/>
          </a:p>
        </p:txBody>
      </p:sp>
      <p:sp>
        <p:nvSpPr>
          <p:cNvPr id="34" name="33 Yuvarlatılmış Dikdörtgen"/>
          <p:cNvSpPr/>
          <p:nvPr/>
        </p:nvSpPr>
        <p:spPr>
          <a:xfrm>
            <a:off x="7096125" y="3857625"/>
            <a:ext cx="1857375" cy="1419225"/>
          </a:xfrm>
          <a:prstGeom prst="roundRect">
            <a:avLst/>
          </a:prstGeom>
          <a:solidFill>
            <a:srgbClr val="002060"/>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800" b="1" dirty="0" smtClean="0"/>
          </a:p>
        </p:txBody>
      </p:sp>
      <p:sp>
        <p:nvSpPr>
          <p:cNvPr id="35" name="34 Metin kutusu"/>
          <p:cNvSpPr txBox="1"/>
          <p:nvPr/>
        </p:nvSpPr>
        <p:spPr>
          <a:xfrm>
            <a:off x="7058025" y="3848100"/>
            <a:ext cx="1962150" cy="1475125"/>
          </a:xfrm>
          <a:prstGeom prst="rect">
            <a:avLst/>
          </a:prstGeom>
          <a:noFill/>
        </p:spPr>
        <p:txBody>
          <a:bodyPr wrap="square" rtlCol="0">
            <a:spAutoFit/>
          </a:bodyPr>
          <a:lstStyle/>
          <a:p>
            <a:r>
              <a:rPr lang="tr-TR" sz="1100" b="1" dirty="0" smtClean="0">
                <a:solidFill>
                  <a:schemeClr val="bg1"/>
                </a:solidFill>
              </a:rPr>
              <a:t>ve Yenilikçi: </a:t>
            </a:r>
            <a:r>
              <a:rPr lang="tr-TR" sz="1100" dirty="0" err="1" smtClean="0">
                <a:solidFill>
                  <a:schemeClr val="bg1"/>
                </a:solidFill>
              </a:rPr>
              <a:t>ClinicalKey</a:t>
            </a:r>
            <a:r>
              <a:rPr lang="tr-TR" sz="1100" dirty="0" smtClean="0">
                <a:solidFill>
                  <a:schemeClr val="bg1"/>
                </a:solidFill>
              </a:rPr>
              <a:t> doktorların iş akışlarına uygun olarak tasarlanmıştır, böylelikle arama konusu ile ilgili sonuçları sunarak doktorların zamandan kazanmalarını sağlamaktadır. </a:t>
            </a:r>
            <a:endParaRPr lang="tr-TR" sz="1100" dirty="0">
              <a:solidFill>
                <a:schemeClr val="bg1"/>
              </a:solidFill>
            </a:endParaRPr>
          </a:p>
        </p:txBody>
      </p:sp>
      <p:sp>
        <p:nvSpPr>
          <p:cNvPr id="37" name="36 Metin kutusu"/>
          <p:cNvSpPr txBox="1"/>
          <p:nvPr/>
        </p:nvSpPr>
        <p:spPr>
          <a:xfrm>
            <a:off x="7019924" y="2514601"/>
            <a:ext cx="1676401" cy="1223412"/>
          </a:xfrm>
          <a:prstGeom prst="rect">
            <a:avLst/>
          </a:prstGeom>
          <a:noFill/>
        </p:spPr>
        <p:txBody>
          <a:bodyPr wrap="square" rtlCol="0">
            <a:spAutoFit/>
          </a:bodyPr>
          <a:lstStyle/>
          <a:p>
            <a:r>
              <a:rPr lang="tr-TR" sz="1050" b="1" dirty="0" smtClean="0">
                <a:solidFill>
                  <a:schemeClr val="bg1"/>
                </a:solidFill>
              </a:rPr>
              <a:t>Güvenilir:</a:t>
            </a:r>
            <a:r>
              <a:rPr lang="tr-TR" sz="1050" dirty="0" err="1" smtClean="0">
                <a:solidFill>
                  <a:schemeClr val="bg1"/>
                </a:solidFill>
              </a:rPr>
              <a:t>ClinicalKey</a:t>
            </a:r>
            <a:r>
              <a:rPr lang="tr-TR" sz="1050" dirty="0" smtClean="0">
                <a:solidFill>
                  <a:schemeClr val="bg1"/>
                </a:solidFill>
              </a:rPr>
              <a:t>  tıbbi hataların azaltılması için doktorlar tarafından güvenle kullanılacak </a:t>
            </a:r>
            <a:r>
              <a:rPr lang="tr-TR" sz="1050" dirty="0" err="1" smtClean="0">
                <a:solidFill>
                  <a:schemeClr val="bg1"/>
                </a:solidFill>
              </a:rPr>
              <a:t>Elsevier</a:t>
            </a:r>
            <a:r>
              <a:rPr lang="tr-TR" sz="1050" dirty="0" smtClean="0">
                <a:solidFill>
                  <a:schemeClr val="bg1"/>
                </a:solidFill>
              </a:rPr>
              <a:t> kaynaklarını erişime sunmaktadır   </a:t>
            </a:r>
          </a:p>
          <a:p>
            <a:endParaRPr lang="tr-TR" sz="105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ClinicalKey</a:t>
            </a:r>
            <a:r>
              <a:rPr lang="en-US" sz="2800" dirty="0" smtClean="0"/>
              <a:t>—</a:t>
            </a:r>
            <a:r>
              <a:rPr lang="tr-TR" sz="2800" dirty="0" smtClean="0"/>
              <a:t>Kullanıcılar İçin  Kişiselleştirme Seçenekleri</a:t>
            </a:r>
            <a:endParaRPr lang="en-US" sz="2800" dirty="0"/>
          </a:p>
        </p:txBody>
      </p:sp>
      <p:sp>
        <p:nvSpPr>
          <p:cNvPr id="3" name="Content Placeholder 2"/>
          <p:cNvSpPr>
            <a:spLocks noGrp="1"/>
          </p:cNvSpPr>
          <p:nvPr>
            <p:ph idx="1"/>
          </p:nvPr>
        </p:nvSpPr>
        <p:spPr>
          <a:xfrm>
            <a:off x="425450" y="1552354"/>
            <a:ext cx="8352790" cy="4573810"/>
          </a:xfrm>
        </p:spPr>
        <p:txBody>
          <a:bodyPr/>
          <a:lstStyle/>
          <a:p>
            <a:pPr lvl="0"/>
            <a:r>
              <a:rPr lang="tr-TR" sz="1700" b="1" dirty="0" err="1" smtClean="0"/>
              <a:t>ClinicalKey</a:t>
            </a:r>
            <a:r>
              <a:rPr lang="tr-TR" sz="1700" b="1" dirty="0" smtClean="0"/>
              <a:t> kullanıcıları ihtiyaçları doğrultusunda kişisel hesap oluşturabilmektedirler : </a:t>
            </a:r>
          </a:p>
          <a:p>
            <a:pPr lvl="0"/>
            <a:r>
              <a:rPr lang="tr-TR" sz="1700" b="1" dirty="0" smtClean="0"/>
              <a:t>PRESENTATION: Seçilen görüntülerin sunuma aktarılması</a:t>
            </a:r>
          </a:p>
          <a:p>
            <a:pPr lvl="0"/>
            <a:r>
              <a:rPr lang="tr-TR" sz="1700" b="1" dirty="0" smtClean="0"/>
              <a:t>READING LIST : Saklanması istenen içeriği kaydetme özelliği</a:t>
            </a:r>
            <a:endParaRPr lang="en-US" sz="1700" b="1" dirty="0" smtClean="0"/>
          </a:p>
          <a:p>
            <a:pPr lvl="1"/>
            <a:r>
              <a:rPr lang="tr-TR" sz="1700" dirty="0" smtClean="0"/>
              <a:t>Kullanıcıların ihtiyaç duydukları bilgilere hızlı erişim için kişisel kullanım araçları</a:t>
            </a:r>
            <a:endParaRPr lang="en-US" sz="1700" dirty="0" smtClean="0"/>
          </a:p>
          <a:p>
            <a:pPr lvl="1"/>
            <a:r>
              <a:rPr lang="tr-TR" sz="1700" dirty="0" smtClean="0"/>
              <a:t>Sonuç kaydetme özelliği</a:t>
            </a:r>
            <a:endParaRPr lang="en-US" sz="1700" dirty="0" smtClean="0"/>
          </a:p>
          <a:p>
            <a:pPr lvl="1"/>
            <a:r>
              <a:rPr lang="tr-TR" sz="1700" dirty="0" smtClean="0"/>
              <a:t>Yeni bilgilerden haberdar olmak için kişiselleştirilmiş e-mail alarmlarının oluşturulması</a:t>
            </a:r>
            <a:endParaRPr lang="en-US" sz="1700" dirty="0" smtClean="0"/>
          </a:p>
          <a:p>
            <a:endParaRPr lang="en-US" dirty="0"/>
          </a:p>
        </p:txBody>
      </p:sp>
      <p:pic>
        <p:nvPicPr>
          <p:cNvPr id="7" name="Picture 2"/>
          <p:cNvPicPr>
            <a:picLocks noChangeAspect="1" noChangeArrowheads="1"/>
          </p:cNvPicPr>
          <p:nvPr/>
        </p:nvPicPr>
        <p:blipFill>
          <a:blip r:embed="rId3" cstate="email"/>
          <a:srcRect/>
          <a:stretch>
            <a:fillRect/>
          </a:stretch>
        </p:blipFill>
        <p:spPr bwMode="auto">
          <a:xfrm>
            <a:off x="2536898" y="3722797"/>
            <a:ext cx="3971016" cy="2937472"/>
          </a:xfrm>
          <a:prstGeom prst="rect">
            <a:avLst/>
          </a:prstGeom>
          <a:noFill/>
          <a:ln w="9525">
            <a:solidFill>
              <a:schemeClr val="bg1">
                <a:lumMod val="75000"/>
              </a:schemeClr>
            </a:solidFill>
            <a:miter lim="800000"/>
            <a:headEnd/>
            <a:tailEnd/>
          </a:ln>
        </p:spPr>
      </p:pic>
      <p:pic>
        <p:nvPicPr>
          <p:cNvPr id="5" name="Picture 2" descr="C:\Users\Bulent\Desktop\ClinicalKeyLogoLockup.jpg"/>
          <p:cNvPicPr>
            <a:picLocks noChangeAspect="1" noChangeArrowheads="1"/>
          </p:cNvPicPr>
          <p:nvPr/>
        </p:nvPicPr>
        <p:blipFill>
          <a:blip r:embed="rId4" cstate="print"/>
          <a:srcRect/>
          <a:stretch>
            <a:fillRect/>
          </a:stretch>
        </p:blipFill>
        <p:spPr bwMode="auto">
          <a:xfrm>
            <a:off x="6763670" y="5770178"/>
            <a:ext cx="2251698" cy="106316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0"/>
            <a:ext cx="6356350" cy="938213"/>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ClinicalKey—</a:t>
            </a:r>
            <a:r>
              <a:rPr lang="tr-TR" smtClean="0">
                <a:latin typeface="Arial" charset="0"/>
                <a:cs typeface="Arial" charset="0"/>
              </a:rPr>
              <a:t>Kullanıcılar İçin Kişiselleştirme Seçenekleri</a:t>
            </a:r>
            <a:endParaRPr lang="en-US" smtClean="0">
              <a:latin typeface="Arial" charset="0"/>
              <a:cs typeface="Arial" charset="0"/>
            </a:endParaRPr>
          </a:p>
        </p:txBody>
      </p:sp>
      <p:sp>
        <p:nvSpPr>
          <p:cNvPr id="24579" name="7 İçerik Yer Tutucusu"/>
          <p:cNvSpPr>
            <a:spLocks noGrp="1"/>
          </p:cNvSpPr>
          <p:nvPr>
            <p:ph idx="1"/>
          </p:nvPr>
        </p:nvSpPr>
        <p:spPr bwMode="auto">
          <a:xfrm>
            <a:off x="425450" y="1552575"/>
            <a:ext cx="8293100" cy="4573588"/>
          </a:xfrm>
          <a:noFill/>
          <a:ln>
            <a:miter lim="800000"/>
            <a:headEnd/>
            <a:tailEnd/>
          </a:ln>
        </p:spPr>
        <p:txBody>
          <a:bodyPr vert="horz" wrap="square" lIns="91440" tIns="45720" rIns="91440" bIns="45720" numCol="1" anchor="t" anchorCtr="0" compatLnSpc="1">
            <a:prstTxWarp prst="textNoShape">
              <a:avLst/>
            </a:prstTxWarp>
          </a:bodyPr>
          <a:lstStyle/>
          <a:p>
            <a:endParaRPr lang="tr-TR" smtClean="0">
              <a:latin typeface="Arial" charset="0"/>
              <a:cs typeface="Arial" charset="0"/>
            </a:endParaRPr>
          </a:p>
          <a:p>
            <a:endParaRPr lang="tr-TR" smtClean="0">
              <a:latin typeface="Arial" charset="0"/>
              <a:cs typeface="Arial" charset="0"/>
            </a:endParaRPr>
          </a:p>
          <a:p>
            <a:endParaRPr lang="tr-TR" smtClean="0">
              <a:latin typeface="Arial" charset="0"/>
              <a:cs typeface="Arial" charset="0"/>
            </a:endParaRPr>
          </a:p>
        </p:txBody>
      </p:sp>
      <p:pic>
        <p:nvPicPr>
          <p:cNvPr id="24580" name="Picture 14" descr="cid:image003.png@01CD340B.28003800"/>
          <p:cNvPicPr>
            <a:picLocks noChangeAspect="1" noChangeArrowheads="1"/>
          </p:cNvPicPr>
          <p:nvPr/>
        </p:nvPicPr>
        <p:blipFill>
          <a:blip r:embed="rId3" r:link="rId4" cstate="print"/>
          <a:srcRect/>
          <a:stretch>
            <a:fillRect/>
          </a:stretch>
        </p:blipFill>
        <p:spPr bwMode="auto">
          <a:xfrm>
            <a:off x="191809" y="2293890"/>
            <a:ext cx="6514649" cy="4138454"/>
          </a:xfrm>
          <a:prstGeom prst="rect">
            <a:avLst/>
          </a:prstGeom>
          <a:noFill/>
          <a:ln w="9525">
            <a:noFill/>
            <a:miter lim="800000"/>
            <a:headEnd/>
            <a:tailEnd/>
          </a:ln>
        </p:spPr>
      </p:pic>
      <p:sp>
        <p:nvSpPr>
          <p:cNvPr id="10" name="9 Metin kutusu"/>
          <p:cNvSpPr txBox="1"/>
          <p:nvPr/>
        </p:nvSpPr>
        <p:spPr bwMode="auto">
          <a:xfrm>
            <a:off x="381000" y="1450444"/>
            <a:ext cx="8494986" cy="892552"/>
          </a:xfrm>
          <a:prstGeom prst="rect">
            <a:avLst/>
          </a:prstGeom>
          <a:noFill/>
          <a:ln w="9525">
            <a:noFill/>
            <a:miter lim="800000"/>
            <a:headEnd/>
            <a:tailEnd/>
          </a:ln>
        </p:spPr>
        <p:txBody>
          <a:bodyPr wrap="square">
            <a:spAutoFit/>
          </a:bodyPr>
          <a:lstStyle/>
          <a:p>
            <a:pPr>
              <a:defRPr/>
            </a:pPr>
            <a:r>
              <a:rPr lang="tr-TR" sz="1800" dirty="0">
                <a:latin typeface="Calibri" pitchFamily="34" charset="0"/>
                <a:cs typeface="Calibri" pitchFamily="34" charset="0"/>
              </a:rPr>
              <a:t>Bu seçenekleri </a:t>
            </a:r>
            <a:r>
              <a:rPr lang="tr-TR" sz="1800" dirty="0" smtClean="0">
                <a:latin typeface="Calibri" pitchFamily="34" charset="0"/>
                <a:cs typeface="Calibri" pitchFamily="34" charset="0"/>
              </a:rPr>
              <a:t>kullanılabilinmesi için </a:t>
            </a:r>
            <a:r>
              <a:rPr lang="tr-TR" sz="1800" dirty="0">
                <a:latin typeface="Calibri" pitchFamily="34" charset="0"/>
                <a:cs typeface="Calibri" pitchFamily="34" charset="0"/>
              </a:rPr>
              <a:t>bir kereye mahsus </a:t>
            </a:r>
            <a:r>
              <a:rPr lang="tr-TR" sz="1800" u="sng" dirty="0">
                <a:latin typeface="Calibri" pitchFamily="34" charset="0"/>
                <a:cs typeface="Calibri" pitchFamily="34" charset="0"/>
                <a:hlinkClick r:id="rId5"/>
              </a:rPr>
              <a:t>www.</a:t>
            </a:r>
            <a:r>
              <a:rPr lang="tr-TR" sz="1800" u="sng" dirty="0" err="1">
                <a:latin typeface="Calibri" pitchFamily="34" charset="0"/>
                <a:cs typeface="Calibri" pitchFamily="34" charset="0"/>
                <a:hlinkClick r:id="rId5"/>
              </a:rPr>
              <a:t>clinicalkey</a:t>
            </a:r>
            <a:r>
              <a:rPr lang="tr-TR" sz="1800" u="sng" dirty="0">
                <a:latin typeface="Calibri" pitchFamily="34" charset="0"/>
                <a:cs typeface="Calibri" pitchFamily="34" charset="0"/>
                <a:hlinkClick r:id="rId5"/>
              </a:rPr>
              <a:t>.com</a:t>
            </a:r>
            <a:r>
              <a:rPr lang="tr-TR" sz="1800" dirty="0">
                <a:latin typeface="Calibri" pitchFamily="34" charset="0"/>
                <a:cs typeface="Calibri" pitchFamily="34" charset="0"/>
              </a:rPr>
              <a:t> </a:t>
            </a:r>
            <a:r>
              <a:rPr lang="tr-TR" sz="1800" dirty="0" smtClean="0">
                <a:latin typeface="Calibri" pitchFamily="34" charset="0"/>
                <a:cs typeface="Calibri" pitchFamily="34" charset="0"/>
              </a:rPr>
              <a:t>sayfasının sağ </a:t>
            </a:r>
            <a:r>
              <a:rPr lang="tr-TR" dirty="0" smtClean="0">
                <a:latin typeface="Calibri" pitchFamily="34" charset="0"/>
                <a:cs typeface="Calibri" pitchFamily="34" charset="0"/>
              </a:rPr>
              <a:t>ü</a:t>
            </a:r>
            <a:r>
              <a:rPr lang="tr-TR" sz="1800" dirty="0" smtClean="0">
                <a:latin typeface="Calibri" pitchFamily="34" charset="0"/>
                <a:cs typeface="Calibri" pitchFamily="34" charset="0"/>
              </a:rPr>
              <a:t>st köşesinde </a:t>
            </a:r>
            <a:r>
              <a:rPr lang="tr-TR" sz="1800" dirty="0">
                <a:latin typeface="Calibri" pitchFamily="34" charset="0"/>
                <a:cs typeface="Calibri" pitchFamily="34" charset="0"/>
              </a:rPr>
              <a:t>bulunan</a:t>
            </a:r>
            <a:r>
              <a:rPr lang="tr-TR" sz="1800" b="1" dirty="0">
                <a:latin typeface="Calibri" pitchFamily="34" charset="0"/>
                <a:cs typeface="Calibri" pitchFamily="34" charset="0"/>
              </a:rPr>
              <a:t> ''</a:t>
            </a:r>
            <a:r>
              <a:rPr lang="tr-TR" sz="1800" b="1" dirty="0" err="1">
                <a:latin typeface="Calibri" pitchFamily="34" charset="0"/>
                <a:cs typeface="Calibri" pitchFamily="34" charset="0"/>
              </a:rPr>
              <a:t>Register</a:t>
            </a:r>
            <a:r>
              <a:rPr lang="tr-TR" sz="1800" b="1" dirty="0">
                <a:latin typeface="Calibri" pitchFamily="34" charset="0"/>
                <a:cs typeface="Calibri" pitchFamily="34" charset="0"/>
              </a:rPr>
              <a:t>''</a:t>
            </a:r>
            <a:r>
              <a:rPr lang="tr-TR" sz="1800" dirty="0">
                <a:latin typeface="Calibri" pitchFamily="34" charset="0"/>
                <a:cs typeface="Calibri" pitchFamily="34" charset="0"/>
              </a:rPr>
              <a:t> ikonuna </a:t>
            </a:r>
            <a:r>
              <a:rPr lang="tr-TR" sz="1800" dirty="0" smtClean="0">
                <a:latin typeface="Calibri" pitchFamily="34" charset="0"/>
                <a:cs typeface="Calibri" pitchFamily="34" charset="0"/>
              </a:rPr>
              <a:t>tıklayıp kayıt yapmanız </a:t>
            </a:r>
            <a:r>
              <a:rPr lang="tr-TR" sz="1800" dirty="0">
                <a:latin typeface="Calibri" pitchFamily="34" charset="0"/>
                <a:cs typeface="Calibri" pitchFamily="34" charset="0"/>
              </a:rPr>
              <a:t>yeterlidir.</a:t>
            </a:r>
          </a:p>
          <a:p>
            <a:pPr>
              <a:defRPr/>
            </a:pPr>
            <a:endParaRPr lang="tr-TR" sz="1600" b="1" kern="0" dirty="0">
              <a:solidFill>
                <a:srgbClr val="92D050"/>
              </a:solidFill>
              <a:latin typeface="Verdana" pitchFamily="34" charset="0"/>
              <a:ea typeface="+mj-ea"/>
              <a:cs typeface="Arial" pitchFamily="34" charset="0"/>
            </a:endParaRPr>
          </a:p>
        </p:txBody>
      </p:sp>
      <p:pic>
        <p:nvPicPr>
          <p:cNvPr id="7" name="Picture 2" descr="C:\Users\Bulent\Desktop\ClinicalKeyLogoLockup.jpg"/>
          <p:cNvPicPr>
            <a:picLocks noChangeAspect="1" noChangeArrowheads="1"/>
          </p:cNvPicPr>
          <p:nvPr/>
        </p:nvPicPr>
        <p:blipFill>
          <a:blip r:embed="rId6" cstate="print"/>
          <a:srcRect/>
          <a:stretch>
            <a:fillRect/>
          </a:stretch>
        </p:blipFill>
        <p:spPr bwMode="auto">
          <a:xfrm>
            <a:off x="6779436" y="5784872"/>
            <a:ext cx="2251698" cy="1080000"/>
          </a:xfrm>
          <a:prstGeom prst="rect">
            <a:avLst/>
          </a:prstGeom>
          <a:noFill/>
        </p:spPr>
      </p:pic>
    </p:spTree>
    <p:extLst>
      <p:ext uri="{BB962C8B-B14F-4D97-AF65-F5344CB8AC3E}">
        <p14:creationId xmlns:p14="http://schemas.microsoft.com/office/powerpoint/2010/main" xmlns="" val="4125555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err="1" smtClean="0"/>
              <a:t>ClinicalKey</a:t>
            </a:r>
            <a:r>
              <a:rPr lang="tr-TR" sz="2800" dirty="0" smtClean="0"/>
              <a:t> İçeriğindeki Tıbbi Bilgiler Kolaylıkla Paylaşılmaktadır</a:t>
            </a:r>
            <a:endParaRPr lang="en-US" sz="2800" dirty="0"/>
          </a:p>
        </p:txBody>
      </p:sp>
      <p:sp>
        <p:nvSpPr>
          <p:cNvPr id="3" name="Content Placeholder 2"/>
          <p:cNvSpPr>
            <a:spLocks noGrp="1"/>
          </p:cNvSpPr>
          <p:nvPr>
            <p:ph idx="1"/>
          </p:nvPr>
        </p:nvSpPr>
        <p:spPr/>
        <p:txBody>
          <a:bodyPr/>
          <a:lstStyle/>
          <a:p>
            <a:r>
              <a:rPr lang="tr-TR" sz="1800" dirty="0" err="1" smtClean="0"/>
              <a:t>Clinicalkey</a:t>
            </a:r>
            <a:r>
              <a:rPr lang="tr-TR" sz="1800" dirty="0" smtClean="0"/>
              <a:t> içinde bulunan tıbbi bilgiler doktorları arasında kolaylıkla paylaşılmaktadır</a:t>
            </a:r>
            <a:endParaRPr lang="en-US" sz="1800" dirty="0" smtClean="0"/>
          </a:p>
          <a:p>
            <a:r>
              <a:rPr lang="tr-TR" sz="1800" dirty="0" smtClean="0"/>
              <a:t>Sunum oluşturma özelliği (</a:t>
            </a:r>
            <a:r>
              <a:rPr lang="tr-TR" sz="1800" dirty="0" err="1" smtClean="0"/>
              <a:t>Presentation</a:t>
            </a:r>
            <a:r>
              <a:rPr lang="tr-TR" sz="1800" dirty="0" smtClean="0"/>
              <a:t> </a:t>
            </a:r>
            <a:r>
              <a:rPr lang="tr-TR" sz="1800" dirty="0" err="1" smtClean="0"/>
              <a:t>maker</a:t>
            </a:r>
            <a:r>
              <a:rPr lang="tr-TR" sz="1800" dirty="0" smtClean="0"/>
              <a:t>) doktorlar ve bakım ekipleri arasında en güncel tıbbi ve cerrahi bilgilerin paylaşımına olanak vermektedir</a:t>
            </a:r>
            <a:endParaRPr lang="en-US" sz="1800" dirty="0" smtClean="0"/>
          </a:p>
          <a:p>
            <a:r>
              <a:rPr lang="tr-TR" sz="1800" dirty="0" smtClean="0"/>
              <a:t>Tek bir tıklama ile sayfa, bölüm, resim ya da video içerikleri </a:t>
            </a:r>
            <a:r>
              <a:rPr lang="tr-TR" sz="1800" b="1" dirty="0" smtClean="0"/>
              <a:t>e-mail</a:t>
            </a:r>
            <a:r>
              <a:rPr lang="tr-TR" sz="1800" dirty="0" smtClean="0"/>
              <a:t> aracılığı ile iletilmektedir</a:t>
            </a:r>
            <a:endParaRPr lang="en-US" sz="1800" dirty="0"/>
          </a:p>
        </p:txBody>
      </p:sp>
      <p:pic>
        <p:nvPicPr>
          <p:cNvPr id="7" name="Picture 2"/>
          <p:cNvPicPr>
            <a:picLocks noChangeAspect="1" noChangeArrowheads="1"/>
          </p:cNvPicPr>
          <p:nvPr/>
        </p:nvPicPr>
        <p:blipFill>
          <a:blip r:embed="rId3" cstate="email"/>
          <a:srcRect/>
          <a:stretch>
            <a:fillRect/>
          </a:stretch>
        </p:blipFill>
        <p:spPr bwMode="auto">
          <a:xfrm>
            <a:off x="2120093" y="3558209"/>
            <a:ext cx="4448426" cy="3280230"/>
          </a:xfrm>
          <a:prstGeom prst="rect">
            <a:avLst/>
          </a:prstGeom>
          <a:noFill/>
          <a:ln w="9525">
            <a:solidFill>
              <a:schemeClr val="bg1">
                <a:lumMod val="75000"/>
              </a:schemeClr>
            </a:solidFill>
            <a:miter lim="800000"/>
            <a:headEnd/>
            <a:tailEnd/>
          </a:ln>
        </p:spPr>
      </p:pic>
      <p:pic>
        <p:nvPicPr>
          <p:cNvPr id="6" name="Picture 2" descr="C:\Users\Bulent\Desktop\ClinicalKeyLogoLockup.jpg"/>
          <p:cNvPicPr>
            <a:picLocks noChangeAspect="1" noChangeArrowheads="1"/>
          </p:cNvPicPr>
          <p:nvPr/>
        </p:nvPicPr>
        <p:blipFill>
          <a:blip r:embed="rId4" cstate="print"/>
          <a:srcRect/>
          <a:stretch>
            <a:fillRect/>
          </a:stretch>
        </p:blipFill>
        <p:spPr bwMode="auto">
          <a:xfrm>
            <a:off x="6763670" y="5770178"/>
            <a:ext cx="2251698" cy="10631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smtClean="0">
              <a:cs typeface="Arial" charset="0"/>
            </a:endParaRPr>
          </a:p>
        </p:txBody>
      </p:sp>
      <p:sp>
        <p:nvSpPr>
          <p:cNvPr id="26627" name="Title 1"/>
          <p:cNvSpPr>
            <a:spLocks noGrp="1"/>
          </p:cNvSpPr>
          <p:nvPr>
            <p:ph type="title"/>
          </p:nvPr>
        </p:nvSpPr>
        <p:spPr bwMode="auto">
          <a:xfrm>
            <a:off x="76200" y="17621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800" b="0" dirty="0" smtClean="0">
                <a:latin typeface="+mn-lt"/>
                <a:cs typeface="Arial" charset="0"/>
              </a:rPr>
              <a:t>Sunum Hazırlayıcı</a:t>
            </a:r>
            <a:endParaRPr lang="en-US" sz="2800" b="0" dirty="0" smtClean="0">
              <a:latin typeface="+mn-lt"/>
              <a:cs typeface="Arial" charset="0"/>
            </a:endParaRPr>
          </a:p>
        </p:txBody>
      </p:sp>
      <p:pic>
        <p:nvPicPr>
          <p:cNvPr id="26628" name="Picture 2"/>
          <p:cNvPicPr>
            <a:picLocks noChangeAspect="1" noChangeArrowheads="1"/>
          </p:cNvPicPr>
          <p:nvPr/>
        </p:nvPicPr>
        <p:blipFill>
          <a:blip r:embed="rId2" cstate="print"/>
          <a:srcRect/>
          <a:stretch>
            <a:fillRect/>
          </a:stretch>
        </p:blipFill>
        <p:spPr bwMode="auto">
          <a:xfrm>
            <a:off x="147638" y="685800"/>
            <a:ext cx="8843962" cy="5284788"/>
          </a:xfrm>
          <a:prstGeom prst="rect">
            <a:avLst/>
          </a:prstGeom>
          <a:noFill/>
          <a:ln w="9525">
            <a:noFill/>
            <a:miter lim="800000"/>
            <a:headEnd/>
            <a:tailEnd/>
          </a:ln>
        </p:spPr>
      </p:pic>
      <p:pic>
        <p:nvPicPr>
          <p:cNvPr id="5" name="Picture 2" descr="C:\Users\Bulent\Desktop\ClinicalKeyLogoLockup.jpg"/>
          <p:cNvPicPr>
            <a:picLocks noChangeAspect="1" noChangeArrowheads="1"/>
          </p:cNvPicPr>
          <p:nvPr/>
        </p:nvPicPr>
        <p:blipFill>
          <a:blip r:embed="rId3" cstate="print"/>
          <a:srcRect/>
          <a:stretch>
            <a:fillRect/>
          </a:stretch>
        </p:blipFill>
        <p:spPr bwMode="auto">
          <a:xfrm>
            <a:off x="6763670" y="5975134"/>
            <a:ext cx="2251698" cy="1000099"/>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ClinicalKey</a:t>
            </a:r>
            <a:endParaRPr lang="en-US"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           </a:t>
            </a:r>
            <a:r>
              <a:rPr lang="tr-TR" dirty="0" smtClean="0"/>
              <a:t>      Zaman ayırdığınız için teşekkür ederiz</a:t>
            </a:r>
            <a:endParaRPr lang="en-GB" dirty="0" smtClean="0"/>
          </a:p>
          <a:p>
            <a:pPr>
              <a:buNone/>
            </a:pPr>
            <a:r>
              <a:rPr lang="en-GB" dirty="0" smtClean="0"/>
              <a:t>                                </a:t>
            </a:r>
            <a:r>
              <a:rPr lang="tr-TR" dirty="0" smtClean="0"/>
              <a:t>    Sorular?</a:t>
            </a:r>
            <a:endParaRPr lang="en-GB" dirty="0" smtClean="0"/>
          </a:p>
          <a:p>
            <a:pPr>
              <a:buNone/>
            </a:pPr>
            <a:r>
              <a:rPr lang="en-GB" dirty="0" err="1" smtClean="0"/>
              <a:t>Erişim</a:t>
            </a:r>
            <a:r>
              <a:rPr lang="en-GB" dirty="0" smtClean="0"/>
              <a:t> </a:t>
            </a:r>
            <a:r>
              <a:rPr lang="en-GB" dirty="0" err="1" smtClean="0"/>
              <a:t>adresi</a:t>
            </a:r>
            <a:r>
              <a:rPr lang="en-GB" dirty="0" smtClean="0"/>
              <a:t>: </a:t>
            </a:r>
            <a:r>
              <a:rPr lang="en-GB" dirty="0" smtClean="0">
                <a:hlinkClick r:id="rId2"/>
              </a:rPr>
              <a:t>www.clinicalkey.com</a:t>
            </a:r>
            <a:endParaRPr lang="en-GB" dirty="0" smtClean="0"/>
          </a:p>
          <a:p>
            <a:pPr>
              <a:buNone/>
            </a:pPr>
            <a:r>
              <a:rPr lang="tr-TR" b="1" i="1" dirty="0" smtClean="0">
                <a:solidFill>
                  <a:srgbClr val="FF0000"/>
                </a:solidFill>
              </a:rPr>
              <a:t>         </a:t>
            </a:r>
          </a:p>
          <a:p>
            <a:pPr>
              <a:buNone/>
            </a:pPr>
            <a:r>
              <a:rPr lang="tr-TR" b="1" i="1" dirty="0">
                <a:solidFill>
                  <a:srgbClr val="FF0000"/>
                </a:solidFill>
              </a:rPr>
              <a:t>		</a:t>
            </a:r>
            <a:r>
              <a:rPr lang="tr-TR" b="1" i="1" dirty="0" smtClean="0">
                <a:solidFill>
                  <a:srgbClr val="FF0000"/>
                </a:solidFill>
              </a:rPr>
              <a:t>“Clinical </a:t>
            </a:r>
            <a:r>
              <a:rPr lang="tr-TR" b="1" i="1" dirty="0" err="1" smtClean="0">
                <a:solidFill>
                  <a:srgbClr val="FF0000"/>
                </a:solidFill>
              </a:rPr>
              <a:t>Key</a:t>
            </a:r>
            <a:r>
              <a:rPr lang="tr-TR" b="1" i="1" dirty="0" smtClean="0">
                <a:solidFill>
                  <a:srgbClr val="FF0000"/>
                </a:solidFill>
              </a:rPr>
              <a:t> - Yeni Nesil Tıbbi Arama Motoru” </a:t>
            </a:r>
            <a:r>
              <a:rPr lang="tr-TR" b="1" dirty="0" smtClean="0">
                <a:solidFill>
                  <a:srgbClr val="FF0000"/>
                </a:solidFill>
              </a:rPr>
              <a:t> </a:t>
            </a:r>
            <a:endParaRPr lang="en-GB" dirty="0" smtClean="0"/>
          </a:p>
          <a:p>
            <a:pPr>
              <a:buNone/>
            </a:pPr>
            <a:r>
              <a:rPr lang="en-GB" sz="2800" b="1" dirty="0" smtClean="0"/>
              <a:t>         		 </a:t>
            </a:r>
            <a:r>
              <a:rPr lang="tr-TR" sz="2800" b="1" dirty="0" smtClean="0"/>
              <a:t>Akıllı aramalar</a:t>
            </a:r>
            <a:r>
              <a:rPr lang="en-GB" sz="2800" b="1" dirty="0" smtClean="0"/>
              <a:t>. </a:t>
            </a:r>
            <a:r>
              <a:rPr lang="tr-TR" sz="2800" b="1" dirty="0" smtClean="0"/>
              <a:t>Hızlı sonuçlar..</a:t>
            </a:r>
            <a:endParaRPr lang="en-GB" sz="2800" b="1" dirty="0" smtClean="0"/>
          </a:p>
          <a:p>
            <a:endParaRPr lang="en-GB" dirty="0" smtClean="0"/>
          </a:p>
          <a:p>
            <a:endParaRPr lang="en-GB" dirty="0" smtClean="0"/>
          </a:p>
          <a:p>
            <a:endParaRPr lang="en-US" dirty="0"/>
          </a:p>
        </p:txBody>
      </p:sp>
      <p:sp>
        <p:nvSpPr>
          <p:cNvPr id="4" name="Slide Number Placeholder 3"/>
          <p:cNvSpPr>
            <a:spLocks noGrp="1"/>
          </p:cNvSpPr>
          <p:nvPr>
            <p:ph type="sldNum" sz="quarter" idx="12"/>
          </p:nvPr>
        </p:nvSpPr>
        <p:spPr/>
        <p:txBody>
          <a:bodyPr/>
          <a:lstStyle/>
          <a:p>
            <a:endParaRPr lang="en-US" dirty="0"/>
          </a:p>
        </p:txBody>
      </p:sp>
      <p:pic>
        <p:nvPicPr>
          <p:cNvPr id="5" name="Picture 2" descr="C:\Users\Bulent\Desktop\ClinicalKeyLogoLockup.jpg"/>
          <p:cNvPicPr>
            <a:picLocks noChangeAspect="1" noChangeArrowheads="1"/>
          </p:cNvPicPr>
          <p:nvPr/>
        </p:nvPicPr>
        <p:blipFill>
          <a:blip r:embed="rId3" cstate="print"/>
          <a:srcRect/>
          <a:stretch>
            <a:fillRect/>
          </a:stretch>
        </p:blipFill>
        <p:spPr bwMode="auto">
          <a:xfrm>
            <a:off x="6763670" y="5770178"/>
            <a:ext cx="2251698" cy="10631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t>Tıbbi Aramalar İçin 3 Kritik Nokta</a:t>
            </a:r>
            <a:endParaRPr lang="en-US" sz="2800" dirty="0"/>
          </a:p>
        </p:txBody>
      </p:sp>
      <p:sp>
        <p:nvSpPr>
          <p:cNvPr id="3" name="Content Placeholder 2"/>
          <p:cNvSpPr>
            <a:spLocks noGrp="1"/>
          </p:cNvSpPr>
          <p:nvPr>
            <p:ph idx="1"/>
          </p:nvPr>
        </p:nvSpPr>
        <p:spPr>
          <a:xfrm>
            <a:off x="425450" y="1552354"/>
            <a:ext cx="7827901" cy="4573810"/>
          </a:xfrm>
        </p:spPr>
        <p:txBody>
          <a:bodyPr/>
          <a:lstStyle/>
          <a:p>
            <a:endParaRPr lang="en-US" sz="2000" b="1" dirty="0" smtClean="0"/>
          </a:p>
          <a:p>
            <a:endParaRPr lang="en-US" sz="2000" b="1" dirty="0" smtClean="0"/>
          </a:p>
          <a:p>
            <a:r>
              <a:rPr lang="tr-TR" sz="2000" b="1" dirty="0" smtClean="0"/>
              <a:t>Geniş Kapsamlı</a:t>
            </a:r>
            <a:r>
              <a:rPr lang="en-US" sz="2000" b="1" dirty="0" smtClean="0"/>
              <a:t>: </a:t>
            </a:r>
            <a:r>
              <a:rPr lang="tr-TR" sz="2000" dirty="0" smtClean="0"/>
              <a:t>Geleneksel arama motorlarının hepsi geniş kapsamlı değildir bu yüzden doktorlar genelde aradıkları cevaba tam olarak erişmek için ikinci bir veri tabanını araştırırlar</a:t>
            </a:r>
            <a:endParaRPr lang="en-US" sz="2000" dirty="0" smtClean="0"/>
          </a:p>
          <a:p>
            <a:endParaRPr lang="en-US" sz="2000" dirty="0" smtClean="0"/>
          </a:p>
          <a:p>
            <a:r>
              <a:rPr lang="tr-TR" sz="2000" b="1" dirty="0" smtClean="0"/>
              <a:t>Güvenilir</a:t>
            </a:r>
            <a:r>
              <a:rPr lang="en-US" sz="2000" b="1" dirty="0" smtClean="0"/>
              <a:t>: </a:t>
            </a:r>
            <a:r>
              <a:rPr lang="tr-TR" sz="2000" dirty="0" smtClean="0"/>
              <a:t>Doktorlar eriştikleri klinik cevapları kontrol ederler çünkü geleneksel arama motorlarının tümü güvenilir değildir</a:t>
            </a:r>
            <a:endParaRPr lang="en-US" sz="2000" dirty="0" smtClean="0"/>
          </a:p>
          <a:p>
            <a:endParaRPr lang="en-US" sz="2000" dirty="0" smtClean="0"/>
          </a:p>
          <a:p>
            <a:r>
              <a:rPr lang="tr-TR" sz="2000" b="1" dirty="0" smtClean="0"/>
              <a:t>Hızlı</a:t>
            </a:r>
            <a:r>
              <a:rPr lang="en-US" sz="2000" b="1" dirty="0" smtClean="0"/>
              <a:t>: </a:t>
            </a:r>
            <a:r>
              <a:rPr lang="tr-TR" sz="2000" dirty="0" smtClean="0"/>
              <a:t>Geleneksel arama motorlarının çoğu sorulara hızlı cevaplar sunmaz, bu yüzden doktorlar aradıkları cevaplara ilişkin konuları ararken çok zaman harcarlar</a:t>
            </a:r>
            <a:endParaRPr lang="en-US" sz="2000" dirty="0"/>
          </a:p>
        </p:txBody>
      </p:sp>
      <p:pic>
        <p:nvPicPr>
          <p:cNvPr id="7" name="Picture 2" descr="C:\Users\Bulent\Desktop\ClinicalKeyLogoLockup.jpg"/>
          <p:cNvPicPr>
            <a:picLocks noChangeAspect="1" noChangeArrowheads="1"/>
          </p:cNvPicPr>
          <p:nvPr/>
        </p:nvPicPr>
        <p:blipFill>
          <a:blip r:embed="rId3" cstate="print"/>
          <a:srcRect/>
          <a:stretch>
            <a:fillRect/>
          </a:stretch>
        </p:blipFill>
        <p:spPr bwMode="auto">
          <a:xfrm>
            <a:off x="6779436" y="5784872"/>
            <a:ext cx="2251698" cy="108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bwMode="auto">
          <a:xfrm>
            <a:off x="2974300" y="6776070"/>
            <a:ext cx="2895600" cy="365125"/>
          </a:xfrm>
          <a:noFill/>
          <a:ln>
            <a:miter lim="800000"/>
            <a:headEnd/>
            <a:tailEnd/>
          </a:ln>
        </p:spPr>
        <p:txBody>
          <a:bodyPr vert="horz" wrap="square" lIns="91440" tIns="45720" rIns="91440" bIns="45720" numCol="1" anchor="t" anchorCtr="0" compatLnSpc="1">
            <a:prstTxWarp prst="textNoShape">
              <a:avLst/>
            </a:prstTxWarp>
          </a:bodyPr>
          <a:lstStyle/>
          <a:p>
            <a:endParaRPr lang="tr-TR" smtClean="0">
              <a:cs typeface="Arial" charset="0"/>
            </a:endParaRPr>
          </a:p>
        </p:txBody>
      </p:sp>
      <p:pic>
        <p:nvPicPr>
          <p:cNvPr id="14339" name="Picture 2" descr="C:\Documents and Settings\jessica.santonastaso\Desktop\1ELK012_ComprehensiveTrusted_Table_2.jpg"/>
          <p:cNvPicPr>
            <a:picLocks noChangeAspect="1" noChangeArrowheads="1"/>
          </p:cNvPicPr>
          <p:nvPr/>
        </p:nvPicPr>
        <p:blipFill>
          <a:blip r:embed="rId3" cstate="print"/>
          <a:srcRect/>
          <a:stretch>
            <a:fillRect/>
          </a:stretch>
        </p:blipFill>
        <p:spPr bwMode="auto">
          <a:xfrm>
            <a:off x="480338" y="1562720"/>
            <a:ext cx="7794625" cy="3533775"/>
          </a:xfrm>
          <a:prstGeom prst="rect">
            <a:avLst/>
          </a:prstGeom>
          <a:noFill/>
          <a:ln w="9525">
            <a:noFill/>
            <a:miter lim="800000"/>
            <a:headEnd/>
            <a:tailEnd/>
          </a:ln>
        </p:spPr>
      </p:pic>
      <p:sp>
        <p:nvSpPr>
          <p:cNvPr id="14340" name="Content Placeholder 2"/>
          <p:cNvSpPr txBox="1">
            <a:spLocks/>
          </p:cNvSpPr>
          <p:nvPr/>
        </p:nvSpPr>
        <p:spPr bwMode="auto">
          <a:xfrm>
            <a:off x="370800" y="5220320"/>
            <a:ext cx="8293100" cy="1916113"/>
          </a:xfrm>
          <a:prstGeom prst="rect">
            <a:avLst/>
          </a:prstGeom>
          <a:noFill/>
          <a:ln w="9525">
            <a:noFill/>
            <a:miter lim="800000"/>
            <a:headEnd/>
            <a:tailEnd/>
          </a:ln>
        </p:spPr>
        <p:txBody>
          <a:bodyPr/>
          <a:lstStyle/>
          <a:p>
            <a:pPr lvl="1" eaLnBrk="0" hangingPunct="0"/>
            <a:r>
              <a:rPr lang="tr-TR" sz="1600" dirty="0">
                <a:latin typeface="Calibri" pitchFamily="34" charset="0"/>
                <a:cs typeface="Calibri" pitchFamily="34" charset="0"/>
              </a:rPr>
              <a:t>Ek olarak</a:t>
            </a:r>
            <a:r>
              <a:rPr lang="en-US" sz="1600" dirty="0">
                <a:latin typeface="Calibri" pitchFamily="34" charset="0"/>
                <a:cs typeface="Calibri" pitchFamily="34" charset="0"/>
              </a:rPr>
              <a:t>:</a:t>
            </a:r>
          </a:p>
          <a:p>
            <a:pPr lvl="1" eaLnBrk="0" hangingPunct="0"/>
            <a:r>
              <a:rPr lang="tr-TR" sz="1600" dirty="0">
                <a:latin typeface="Calibri" pitchFamily="34" charset="0"/>
                <a:cs typeface="Calibri" pitchFamily="34" charset="0"/>
              </a:rPr>
              <a:t>Seçilmiş 3.parti dergiler ve içerik kaynakları</a:t>
            </a:r>
            <a:endParaRPr lang="en-US" sz="1600" dirty="0">
              <a:latin typeface="Calibri" pitchFamily="34" charset="0"/>
              <a:cs typeface="Calibri" pitchFamily="34" charset="0"/>
            </a:endParaRPr>
          </a:p>
          <a:p>
            <a:pPr lvl="1" eaLnBrk="0" hangingPunct="0"/>
            <a:r>
              <a:rPr lang="tr-TR" sz="1600" dirty="0">
                <a:latin typeface="Calibri" pitchFamily="34" charset="0"/>
                <a:cs typeface="Calibri" pitchFamily="34" charset="0"/>
              </a:rPr>
              <a:t>Rehber bilgiler</a:t>
            </a:r>
            <a:endParaRPr lang="en-US" sz="1600" dirty="0">
              <a:latin typeface="Calibri" pitchFamily="34" charset="0"/>
              <a:cs typeface="Calibri" pitchFamily="34" charset="0"/>
            </a:endParaRPr>
          </a:p>
          <a:p>
            <a:pPr lvl="1" eaLnBrk="0" hangingPunct="0"/>
            <a:r>
              <a:rPr lang="tr-TR" sz="1600" dirty="0" err="1">
                <a:latin typeface="Calibri" pitchFamily="34" charset="0"/>
                <a:cs typeface="Calibri" pitchFamily="34" charset="0"/>
              </a:rPr>
              <a:t>Elsevier</a:t>
            </a:r>
            <a:r>
              <a:rPr lang="tr-TR" sz="1600" dirty="0">
                <a:latin typeface="Calibri" pitchFamily="34" charset="0"/>
                <a:cs typeface="Calibri" pitchFamily="34" charset="0"/>
              </a:rPr>
              <a:t> ve 3. parti yayınevlerine ait basılmış hasta eğitim materyalleri</a:t>
            </a:r>
            <a:endParaRPr lang="en-US" sz="1600" dirty="0">
              <a:latin typeface="Calibri" pitchFamily="34" charset="0"/>
              <a:cs typeface="Calibri" pitchFamily="34" charset="0"/>
            </a:endParaRPr>
          </a:p>
          <a:p>
            <a:pPr lvl="1" eaLnBrk="0" hangingPunct="0"/>
            <a:r>
              <a:rPr lang="tr-TR" sz="1600" dirty="0">
                <a:latin typeface="Calibri" pitchFamily="34" charset="0"/>
                <a:cs typeface="Calibri" pitchFamily="34" charset="0"/>
              </a:rPr>
              <a:t>Tamamı indekslenmiş MEDLINE içeriği</a:t>
            </a:r>
            <a:endParaRPr lang="en-US" sz="1600" dirty="0">
              <a:latin typeface="Calibri" pitchFamily="34" charset="0"/>
              <a:cs typeface="Calibri" pitchFamily="34" charset="0"/>
            </a:endParaRPr>
          </a:p>
          <a:p>
            <a:pPr lvl="1" eaLnBrk="0" hangingPunct="0"/>
            <a:r>
              <a:rPr lang="tr-TR" sz="1600" dirty="0">
                <a:latin typeface="Calibri" pitchFamily="34" charset="0"/>
                <a:cs typeface="Calibri" pitchFamily="34" charset="0"/>
              </a:rPr>
              <a:t>Tamamı indekslenmiş klinik denemeler </a:t>
            </a:r>
          </a:p>
          <a:p>
            <a:pPr marL="233363" indent="-233363">
              <a:spcBef>
                <a:spcPct val="20000"/>
              </a:spcBef>
              <a:buClr>
                <a:schemeClr val="accent2"/>
              </a:buClr>
              <a:buFont typeface="Arial" charset="0"/>
              <a:buChar char="•"/>
            </a:pPr>
            <a:endParaRPr lang="en-US" sz="1600" dirty="0">
              <a:latin typeface="Calibri" pitchFamily="34" charset="0"/>
            </a:endParaRPr>
          </a:p>
        </p:txBody>
      </p:sp>
      <p:sp>
        <p:nvSpPr>
          <p:cNvPr id="14341" name="Title 1"/>
          <p:cNvSpPr>
            <a:spLocks noGrp="1"/>
          </p:cNvSpPr>
          <p:nvPr>
            <p:ph type="title"/>
          </p:nvPr>
        </p:nvSpPr>
        <p:spPr bwMode="auto">
          <a:xfrm>
            <a:off x="-13740" y="1132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100" dirty="0" smtClean="0"/>
              <a:t>Geniş Klinik Kaynaklar İçinden Kapsamlı Cevaplara</a:t>
            </a:r>
            <a:br>
              <a:rPr lang="tr-TR" sz="2100" dirty="0" smtClean="0"/>
            </a:br>
            <a:r>
              <a:rPr lang="tr-TR" sz="2100" dirty="0" smtClean="0"/>
              <a:t>Erişim </a:t>
            </a:r>
            <a:r>
              <a:rPr lang="en-US" sz="2100" dirty="0" smtClean="0"/>
              <a:t>—</a:t>
            </a:r>
            <a:r>
              <a:rPr lang="tr-TR" sz="2100" dirty="0" smtClean="0"/>
              <a:t>Herhangi Geleneksel Bir Arama Motorundan </a:t>
            </a:r>
            <a:br>
              <a:rPr lang="tr-TR" sz="2100" dirty="0" smtClean="0"/>
            </a:br>
            <a:r>
              <a:rPr lang="tr-TR" sz="2100" dirty="0" smtClean="0"/>
              <a:t>Daha Kapsamlı</a:t>
            </a:r>
            <a:endParaRPr lang="en-US" sz="2100" b="0" dirty="0" smtClean="0">
              <a:latin typeface="Calibri" pitchFamily="34" charset="0"/>
              <a:cs typeface="Arial" charset="0"/>
            </a:endParaRPr>
          </a:p>
        </p:txBody>
      </p:sp>
      <p:sp>
        <p:nvSpPr>
          <p:cNvPr id="14342" name="10 Yuvarlatılmış Dikdörtgen"/>
          <p:cNvSpPr>
            <a:spLocks noChangeArrowheads="1"/>
          </p:cNvSpPr>
          <p:nvPr/>
        </p:nvSpPr>
        <p:spPr bwMode="auto">
          <a:xfrm>
            <a:off x="535900" y="1791320"/>
            <a:ext cx="6477000" cy="304800"/>
          </a:xfrm>
          <a:prstGeom prst="roundRect">
            <a:avLst>
              <a:gd name="adj" fmla="val 16667"/>
            </a:avLst>
          </a:prstGeom>
          <a:solidFill>
            <a:srgbClr val="D7DDC1"/>
          </a:solidFill>
          <a:ln w="9525" algn="ctr">
            <a:solidFill>
              <a:srgbClr val="D7DDC1"/>
            </a:solidFill>
            <a:round/>
            <a:headEnd/>
            <a:tailEnd/>
          </a:ln>
        </p:spPr>
        <p:txBody>
          <a:bodyPr/>
          <a:lstStyle/>
          <a:p>
            <a:pPr eaLnBrk="0" hangingPunct="0"/>
            <a:endParaRPr lang="tr-TR"/>
          </a:p>
        </p:txBody>
      </p:sp>
      <p:sp>
        <p:nvSpPr>
          <p:cNvPr id="12" name="11 Metin kutusu"/>
          <p:cNvSpPr txBox="1"/>
          <p:nvPr/>
        </p:nvSpPr>
        <p:spPr bwMode="auto">
          <a:xfrm>
            <a:off x="459700" y="1791320"/>
            <a:ext cx="6400800" cy="877163"/>
          </a:xfrm>
          <a:prstGeom prst="rect">
            <a:avLst/>
          </a:prstGeom>
          <a:noFill/>
          <a:ln w="9525">
            <a:noFill/>
            <a:miter lim="800000"/>
            <a:headEnd/>
            <a:tailEnd/>
          </a:ln>
        </p:spPr>
        <p:txBody>
          <a:bodyPr>
            <a:spAutoFit/>
          </a:bodyPr>
          <a:lstStyle/>
          <a:p>
            <a:pPr eaLnBrk="0" hangingPunct="0">
              <a:defRPr/>
            </a:pPr>
            <a:r>
              <a:rPr lang="tr-TR" sz="1700" b="1" dirty="0">
                <a:solidFill>
                  <a:srgbClr val="0070C0"/>
                </a:solidFill>
                <a:latin typeface="+mn-lt"/>
                <a:cs typeface="+mn-cs"/>
              </a:rPr>
              <a:t> TÜM Elsevier medikal ve cerrahi dergileri </a:t>
            </a:r>
            <a:r>
              <a:rPr lang="tr-TR" sz="1700" b="1" dirty="0" smtClean="0">
                <a:solidFill>
                  <a:srgbClr val="0070C0"/>
                </a:solidFill>
                <a:latin typeface="+mn-lt"/>
                <a:cs typeface="+mn-cs"/>
              </a:rPr>
              <a:t>(</a:t>
            </a:r>
            <a:r>
              <a:rPr lang="tr-TR" sz="1700" b="1" dirty="0" smtClean="0">
                <a:solidFill>
                  <a:srgbClr val="0070C0"/>
                </a:solidFill>
              </a:rPr>
              <a:t>610+)</a:t>
            </a:r>
            <a:r>
              <a:rPr lang="tr-TR" sz="1700" b="1" dirty="0" smtClean="0">
                <a:solidFill>
                  <a:srgbClr val="0070C0"/>
                </a:solidFill>
                <a:latin typeface="+mn-lt"/>
                <a:cs typeface="+mn-cs"/>
              </a:rPr>
              <a:t> </a:t>
            </a:r>
            <a:endParaRPr lang="tr-TR" sz="1700" b="1" dirty="0">
              <a:solidFill>
                <a:srgbClr val="0070C0"/>
              </a:solidFill>
              <a:latin typeface="+mn-lt"/>
              <a:cs typeface="+mn-cs"/>
            </a:endParaRPr>
          </a:p>
          <a:p>
            <a:pPr eaLnBrk="0" hangingPunct="0">
              <a:defRPr/>
            </a:pPr>
            <a:endParaRPr lang="tr-TR" sz="1700" dirty="0">
              <a:latin typeface="Times" charset="0"/>
              <a:cs typeface="+mn-cs"/>
            </a:endParaRPr>
          </a:p>
          <a:p>
            <a:pPr eaLnBrk="0" hangingPunct="0">
              <a:defRPr/>
            </a:pPr>
            <a:r>
              <a:rPr lang="tr-TR" sz="1700" kern="0" dirty="0">
                <a:solidFill>
                  <a:srgbClr val="86A1A2"/>
                </a:solidFill>
                <a:latin typeface="Verdana" pitchFamily="34" charset="0"/>
                <a:ea typeface="+mj-ea"/>
                <a:cs typeface="Arial" pitchFamily="34" charset="0"/>
              </a:rPr>
              <a:t> </a:t>
            </a:r>
          </a:p>
        </p:txBody>
      </p:sp>
      <p:sp>
        <p:nvSpPr>
          <p:cNvPr id="14344" name="8 Yuvarlatılmış Dikdörtgen"/>
          <p:cNvSpPr>
            <a:spLocks noChangeArrowheads="1"/>
          </p:cNvSpPr>
          <p:nvPr/>
        </p:nvSpPr>
        <p:spPr bwMode="auto">
          <a:xfrm>
            <a:off x="535900" y="2629520"/>
            <a:ext cx="6477000" cy="304800"/>
          </a:xfrm>
          <a:prstGeom prst="roundRect">
            <a:avLst>
              <a:gd name="adj" fmla="val 16667"/>
            </a:avLst>
          </a:prstGeom>
          <a:solidFill>
            <a:srgbClr val="D7DDC1"/>
          </a:solidFill>
          <a:ln w="9525" algn="ctr">
            <a:solidFill>
              <a:srgbClr val="D7DDC1"/>
            </a:solidFill>
            <a:round/>
            <a:headEnd/>
            <a:tailEnd/>
          </a:ln>
        </p:spPr>
        <p:txBody>
          <a:bodyPr/>
          <a:lstStyle/>
          <a:p>
            <a:pPr eaLnBrk="0" hangingPunct="0"/>
            <a:endParaRPr lang="tr-TR"/>
          </a:p>
        </p:txBody>
      </p:sp>
      <p:sp>
        <p:nvSpPr>
          <p:cNvPr id="14345" name="9 Yuvarlatılmış Dikdörtgen"/>
          <p:cNvSpPr>
            <a:spLocks noChangeArrowheads="1"/>
          </p:cNvSpPr>
          <p:nvPr/>
        </p:nvSpPr>
        <p:spPr bwMode="auto">
          <a:xfrm>
            <a:off x="520910" y="3436489"/>
            <a:ext cx="6477000" cy="304800"/>
          </a:xfrm>
          <a:prstGeom prst="roundRect">
            <a:avLst>
              <a:gd name="adj" fmla="val 16667"/>
            </a:avLst>
          </a:prstGeom>
          <a:solidFill>
            <a:srgbClr val="D7DDC1"/>
          </a:solidFill>
          <a:ln w="9525" algn="ctr">
            <a:solidFill>
              <a:srgbClr val="D7DDC1"/>
            </a:solidFill>
            <a:round/>
            <a:headEnd/>
            <a:tailEnd/>
          </a:ln>
        </p:spPr>
        <p:txBody>
          <a:bodyPr/>
          <a:lstStyle/>
          <a:p>
            <a:pPr eaLnBrk="0" hangingPunct="0"/>
            <a:endParaRPr lang="tr-TR"/>
          </a:p>
        </p:txBody>
      </p:sp>
      <p:sp>
        <p:nvSpPr>
          <p:cNvPr id="14346" name="13 Yuvarlatılmış Dikdörtgen"/>
          <p:cNvSpPr>
            <a:spLocks noChangeArrowheads="1"/>
          </p:cNvSpPr>
          <p:nvPr/>
        </p:nvSpPr>
        <p:spPr bwMode="auto">
          <a:xfrm>
            <a:off x="535900" y="4229720"/>
            <a:ext cx="6477000" cy="304800"/>
          </a:xfrm>
          <a:prstGeom prst="roundRect">
            <a:avLst>
              <a:gd name="adj" fmla="val 16667"/>
            </a:avLst>
          </a:prstGeom>
          <a:solidFill>
            <a:srgbClr val="D7DDC1"/>
          </a:solidFill>
          <a:ln w="9525" algn="ctr">
            <a:solidFill>
              <a:srgbClr val="D7DDC1"/>
            </a:solidFill>
            <a:round/>
            <a:headEnd/>
            <a:tailEnd/>
          </a:ln>
        </p:spPr>
        <p:txBody>
          <a:bodyPr/>
          <a:lstStyle/>
          <a:p>
            <a:pPr eaLnBrk="0" hangingPunct="0"/>
            <a:endParaRPr lang="tr-TR"/>
          </a:p>
        </p:txBody>
      </p:sp>
      <p:sp>
        <p:nvSpPr>
          <p:cNvPr id="15" name="14 Metin kutusu"/>
          <p:cNvSpPr txBox="1"/>
          <p:nvPr/>
        </p:nvSpPr>
        <p:spPr>
          <a:xfrm>
            <a:off x="535900" y="2629520"/>
            <a:ext cx="6858000" cy="353943"/>
          </a:xfrm>
          <a:prstGeom prst="rect">
            <a:avLst/>
          </a:prstGeom>
          <a:noFill/>
        </p:spPr>
        <p:txBody>
          <a:bodyPr>
            <a:spAutoFit/>
          </a:bodyPr>
          <a:lstStyle/>
          <a:p>
            <a:pPr eaLnBrk="0" hangingPunct="0">
              <a:defRPr/>
            </a:pPr>
            <a:r>
              <a:rPr lang="tr-TR" sz="1700" b="1" dirty="0">
                <a:solidFill>
                  <a:srgbClr val="0070C0"/>
                </a:solidFill>
                <a:latin typeface="+mn-lt"/>
                <a:cs typeface="+mn-cs"/>
              </a:rPr>
              <a:t>TÜM </a:t>
            </a:r>
            <a:r>
              <a:rPr lang="tr-TR" sz="1700" b="1" dirty="0" err="1" smtClean="0">
                <a:solidFill>
                  <a:srgbClr val="0070C0"/>
                </a:solidFill>
                <a:latin typeface="+mn-lt"/>
                <a:cs typeface="+mn-cs"/>
              </a:rPr>
              <a:t>Clinics</a:t>
            </a:r>
            <a:r>
              <a:rPr lang="tr-TR" sz="1700" b="1" dirty="0" smtClean="0">
                <a:solidFill>
                  <a:srgbClr val="0070C0"/>
                </a:solidFill>
                <a:latin typeface="+mn-lt"/>
                <a:cs typeface="+mn-cs"/>
              </a:rPr>
              <a:t> </a:t>
            </a:r>
            <a:r>
              <a:rPr lang="tr-TR" sz="1700" b="1" dirty="0">
                <a:solidFill>
                  <a:srgbClr val="0070C0"/>
                </a:solidFill>
                <a:latin typeface="+mn-lt"/>
                <a:cs typeface="+mn-cs"/>
              </a:rPr>
              <a:t>of North </a:t>
            </a:r>
            <a:r>
              <a:rPr lang="tr-TR" sz="1700" b="1" dirty="0" err="1">
                <a:solidFill>
                  <a:srgbClr val="0070C0"/>
                </a:solidFill>
                <a:latin typeface="+mn-lt"/>
                <a:cs typeface="+mn-cs"/>
              </a:rPr>
              <a:t>America</a:t>
            </a:r>
            <a:r>
              <a:rPr lang="tr-TR" sz="1700" b="1" dirty="0">
                <a:solidFill>
                  <a:srgbClr val="0070C0"/>
                </a:solidFill>
                <a:latin typeface="+mn-lt"/>
                <a:cs typeface="+mn-cs"/>
              </a:rPr>
              <a:t> </a:t>
            </a:r>
            <a:r>
              <a:rPr lang="tr-TR" sz="1700" b="1" dirty="0" smtClean="0">
                <a:solidFill>
                  <a:srgbClr val="0070C0"/>
                </a:solidFill>
                <a:latin typeface="+mn-lt"/>
                <a:cs typeface="+mn-cs"/>
              </a:rPr>
              <a:t>dergileri (54)  </a:t>
            </a:r>
            <a:r>
              <a:rPr lang="tr-TR" sz="1700" b="1" dirty="0" smtClean="0">
                <a:solidFill>
                  <a:schemeClr val="accent3">
                    <a:lumMod val="90000"/>
                    <a:lumOff val="10000"/>
                  </a:schemeClr>
                </a:solidFill>
                <a:latin typeface="+mn-lt"/>
                <a:cs typeface="+mn-cs"/>
              </a:rPr>
              <a:t> </a:t>
            </a:r>
            <a:r>
              <a:rPr lang="tr-TR" sz="1700" b="1" dirty="0" smtClean="0">
                <a:solidFill>
                  <a:srgbClr val="3E3A8A"/>
                </a:solidFill>
                <a:latin typeface="+mn-lt"/>
                <a:cs typeface="+mn-cs"/>
              </a:rPr>
              <a:t> </a:t>
            </a:r>
            <a:endParaRPr lang="tr-TR" sz="1700" b="1" dirty="0">
              <a:solidFill>
                <a:srgbClr val="3E3A8A"/>
              </a:solidFill>
              <a:latin typeface="+mn-lt"/>
              <a:cs typeface="+mn-cs"/>
            </a:endParaRPr>
          </a:p>
        </p:txBody>
      </p:sp>
      <p:sp>
        <p:nvSpPr>
          <p:cNvPr id="14348" name="15 Yuvarlatılmış Dikdörtgen"/>
          <p:cNvSpPr>
            <a:spLocks noChangeArrowheads="1"/>
          </p:cNvSpPr>
          <p:nvPr/>
        </p:nvSpPr>
        <p:spPr bwMode="auto">
          <a:xfrm>
            <a:off x="643330" y="3010520"/>
            <a:ext cx="5791200" cy="304800"/>
          </a:xfrm>
          <a:prstGeom prst="roundRect">
            <a:avLst>
              <a:gd name="adj" fmla="val 16667"/>
            </a:avLst>
          </a:prstGeom>
          <a:solidFill>
            <a:schemeClr val="bg1"/>
          </a:solidFill>
          <a:ln w="9525" algn="ctr">
            <a:solidFill>
              <a:schemeClr val="bg1"/>
            </a:solidFill>
            <a:round/>
            <a:headEnd/>
            <a:tailEnd/>
          </a:ln>
        </p:spPr>
        <p:txBody>
          <a:bodyPr/>
          <a:lstStyle/>
          <a:p>
            <a:pPr eaLnBrk="0" hangingPunct="0"/>
            <a:endParaRPr lang="tr-TR"/>
          </a:p>
        </p:txBody>
      </p:sp>
      <p:sp>
        <p:nvSpPr>
          <p:cNvPr id="17" name="16 Metin kutusu"/>
          <p:cNvSpPr txBox="1"/>
          <p:nvPr/>
        </p:nvSpPr>
        <p:spPr bwMode="auto">
          <a:xfrm>
            <a:off x="535900" y="3010520"/>
            <a:ext cx="5943600" cy="353943"/>
          </a:xfrm>
          <a:prstGeom prst="rect">
            <a:avLst/>
          </a:prstGeom>
          <a:noFill/>
          <a:ln w="9525">
            <a:noFill/>
            <a:miter lim="800000"/>
            <a:headEnd/>
            <a:tailEnd/>
          </a:ln>
        </p:spPr>
        <p:txBody>
          <a:bodyPr>
            <a:spAutoFit/>
          </a:bodyPr>
          <a:lstStyle/>
          <a:p>
            <a:pPr eaLnBrk="0" hangingPunct="0">
              <a:defRPr/>
            </a:pPr>
            <a:r>
              <a:rPr lang="tr-TR" sz="1700" b="1" dirty="0">
                <a:solidFill>
                  <a:srgbClr val="0070C0"/>
                </a:solidFill>
                <a:latin typeface="+mn-lt"/>
                <a:cs typeface="+mn-cs"/>
              </a:rPr>
              <a:t>TÜM </a:t>
            </a:r>
            <a:r>
              <a:rPr lang="tr-TR" sz="1700" b="1" dirty="0" err="1">
                <a:solidFill>
                  <a:srgbClr val="0070C0"/>
                </a:solidFill>
                <a:latin typeface="+mn-lt"/>
                <a:cs typeface="+mn-cs"/>
              </a:rPr>
              <a:t>First</a:t>
            </a:r>
            <a:r>
              <a:rPr lang="tr-TR" sz="1700" b="1" dirty="0">
                <a:solidFill>
                  <a:srgbClr val="0070C0"/>
                </a:solidFill>
                <a:latin typeface="+mn-lt"/>
                <a:cs typeface="+mn-cs"/>
              </a:rPr>
              <a:t> </a:t>
            </a:r>
            <a:r>
              <a:rPr lang="tr-TR" sz="1700" b="1" dirty="0" err="1">
                <a:solidFill>
                  <a:srgbClr val="0070C0"/>
                </a:solidFill>
                <a:latin typeface="+mn-lt"/>
                <a:cs typeface="+mn-cs"/>
              </a:rPr>
              <a:t>Consult</a:t>
            </a:r>
            <a:r>
              <a:rPr lang="tr-TR" sz="1700" b="1" dirty="0">
                <a:solidFill>
                  <a:srgbClr val="0070C0"/>
                </a:solidFill>
                <a:latin typeface="+mn-lt"/>
                <a:cs typeface="+mn-cs"/>
              </a:rPr>
              <a:t> klinik </a:t>
            </a:r>
            <a:r>
              <a:rPr lang="tr-TR" sz="1700" b="1" dirty="0" err="1" smtClean="0">
                <a:solidFill>
                  <a:srgbClr val="0070C0"/>
                </a:solidFill>
                <a:latin typeface="+mn-lt"/>
                <a:cs typeface="+mn-cs"/>
              </a:rPr>
              <a:t>monografları</a:t>
            </a:r>
            <a:r>
              <a:rPr lang="tr-TR" sz="1700" b="1" dirty="0" smtClean="0">
                <a:solidFill>
                  <a:srgbClr val="0070C0"/>
                </a:solidFill>
                <a:latin typeface="+mn-lt"/>
                <a:cs typeface="+mn-cs"/>
              </a:rPr>
              <a:t> (</a:t>
            </a:r>
            <a:r>
              <a:rPr lang="tr-TR" sz="1700" b="1" dirty="0" smtClean="0">
                <a:solidFill>
                  <a:srgbClr val="0070C0"/>
                </a:solidFill>
              </a:rPr>
              <a:t>860+</a:t>
            </a:r>
            <a:r>
              <a:rPr lang="tr-TR" sz="1700" b="1" dirty="0" smtClean="0">
                <a:solidFill>
                  <a:srgbClr val="0070C0"/>
                </a:solidFill>
                <a:latin typeface="+mn-lt"/>
                <a:cs typeface="+mn-cs"/>
              </a:rPr>
              <a:t>) </a:t>
            </a:r>
            <a:endParaRPr lang="tr-TR" sz="1700" b="1" kern="0" dirty="0">
              <a:solidFill>
                <a:srgbClr val="92D050"/>
              </a:solidFill>
              <a:latin typeface="+mn-lt"/>
              <a:ea typeface="+mj-ea"/>
              <a:cs typeface="Arial" pitchFamily="34" charset="0"/>
            </a:endParaRPr>
          </a:p>
        </p:txBody>
      </p:sp>
      <p:sp>
        <p:nvSpPr>
          <p:cNvPr id="19" name="18 Metin kutusu"/>
          <p:cNvSpPr txBox="1"/>
          <p:nvPr/>
        </p:nvSpPr>
        <p:spPr bwMode="auto">
          <a:xfrm>
            <a:off x="535899" y="3361540"/>
            <a:ext cx="6374567" cy="353943"/>
          </a:xfrm>
          <a:prstGeom prst="rect">
            <a:avLst/>
          </a:prstGeom>
          <a:noFill/>
          <a:ln w="9525">
            <a:noFill/>
            <a:miter lim="800000"/>
            <a:headEnd/>
            <a:tailEnd/>
          </a:ln>
        </p:spPr>
        <p:txBody>
          <a:bodyPr wrap="square">
            <a:spAutoFit/>
          </a:bodyPr>
          <a:lstStyle/>
          <a:p>
            <a:pPr eaLnBrk="0" hangingPunct="0">
              <a:defRPr/>
            </a:pPr>
            <a:r>
              <a:rPr lang="tr-TR" sz="1700" b="1" dirty="0">
                <a:solidFill>
                  <a:srgbClr val="0070C0"/>
                </a:solidFill>
                <a:latin typeface="+mn-lt"/>
                <a:cs typeface="+mn-cs"/>
              </a:rPr>
              <a:t>TÜM </a:t>
            </a:r>
            <a:r>
              <a:rPr lang="tr-TR" sz="1700" b="1" dirty="0" err="1">
                <a:solidFill>
                  <a:srgbClr val="0070C0"/>
                </a:solidFill>
                <a:latin typeface="+mn-lt"/>
                <a:cs typeface="+mn-cs"/>
              </a:rPr>
              <a:t>Procedure</a:t>
            </a:r>
            <a:r>
              <a:rPr lang="tr-TR" sz="1700" b="1" dirty="0">
                <a:solidFill>
                  <a:srgbClr val="0070C0"/>
                </a:solidFill>
                <a:latin typeface="+mn-lt"/>
                <a:cs typeface="+mn-cs"/>
              </a:rPr>
              <a:t> </a:t>
            </a:r>
            <a:r>
              <a:rPr lang="tr-TR" sz="1700" b="1" dirty="0" err="1">
                <a:solidFill>
                  <a:srgbClr val="0070C0"/>
                </a:solidFill>
                <a:latin typeface="+mn-lt"/>
                <a:cs typeface="+mn-cs"/>
              </a:rPr>
              <a:t>Consult</a:t>
            </a:r>
            <a:r>
              <a:rPr lang="tr-TR" sz="1700" b="1" dirty="0">
                <a:solidFill>
                  <a:srgbClr val="0070C0"/>
                </a:solidFill>
                <a:latin typeface="+mn-lt"/>
                <a:cs typeface="+mn-cs"/>
              </a:rPr>
              <a:t> </a:t>
            </a:r>
            <a:r>
              <a:rPr lang="tr-TR" sz="1700" b="1" dirty="0" smtClean="0">
                <a:solidFill>
                  <a:srgbClr val="0070C0"/>
                </a:solidFill>
                <a:latin typeface="+mn-lt"/>
                <a:cs typeface="+mn-cs"/>
              </a:rPr>
              <a:t>metin içeriği ve videoları (270+)  </a:t>
            </a:r>
            <a:endParaRPr lang="tr-TR" sz="1700" b="1" kern="0" dirty="0">
              <a:solidFill>
                <a:srgbClr val="92D050"/>
              </a:solidFill>
              <a:latin typeface="+mn-lt"/>
              <a:ea typeface="+mj-ea"/>
              <a:cs typeface="Arial" pitchFamily="34" charset="0"/>
            </a:endParaRPr>
          </a:p>
        </p:txBody>
      </p:sp>
      <p:sp>
        <p:nvSpPr>
          <p:cNvPr id="14351" name="19 Yuvarlatılmış Dikdörtgen"/>
          <p:cNvSpPr>
            <a:spLocks noChangeArrowheads="1"/>
          </p:cNvSpPr>
          <p:nvPr/>
        </p:nvSpPr>
        <p:spPr bwMode="auto">
          <a:xfrm>
            <a:off x="535900" y="3848720"/>
            <a:ext cx="6172200" cy="304800"/>
          </a:xfrm>
          <a:prstGeom prst="roundRect">
            <a:avLst>
              <a:gd name="adj" fmla="val 16667"/>
            </a:avLst>
          </a:prstGeom>
          <a:solidFill>
            <a:schemeClr val="bg1"/>
          </a:solidFill>
          <a:ln w="9525" algn="ctr">
            <a:solidFill>
              <a:schemeClr val="bg1"/>
            </a:solidFill>
            <a:round/>
            <a:headEnd/>
            <a:tailEnd/>
          </a:ln>
        </p:spPr>
        <p:txBody>
          <a:bodyPr/>
          <a:lstStyle/>
          <a:p>
            <a:pPr eaLnBrk="0" hangingPunct="0"/>
            <a:endParaRPr lang="tr-TR"/>
          </a:p>
        </p:txBody>
      </p:sp>
      <p:sp>
        <p:nvSpPr>
          <p:cNvPr id="21" name="20 Metin kutusu"/>
          <p:cNvSpPr txBox="1"/>
          <p:nvPr/>
        </p:nvSpPr>
        <p:spPr bwMode="auto">
          <a:xfrm>
            <a:off x="535899" y="3829670"/>
            <a:ext cx="6494489" cy="353943"/>
          </a:xfrm>
          <a:prstGeom prst="rect">
            <a:avLst/>
          </a:prstGeom>
          <a:noFill/>
          <a:ln w="9525">
            <a:noFill/>
            <a:miter lim="800000"/>
            <a:headEnd/>
            <a:tailEnd/>
          </a:ln>
        </p:spPr>
        <p:txBody>
          <a:bodyPr wrap="square">
            <a:spAutoFit/>
          </a:bodyPr>
          <a:lstStyle/>
          <a:p>
            <a:pPr eaLnBrk="0" hangingPunct="0">
              <a:defRPr/>
            </a:pPr>
            <a:r>
              <a:rPr lang="tr-TR" sz="1700" b="1" dirty="0">
                <a:solidFill>
                  <a:srgbClr val="0070C0"/>
                </a:solidFill>
                <a:latin typeface="+mn-lt"/>
                <a:cs typeface="+mn-cs"/>
              </a:rPr>
              <a:t>TÜM Elsevier medikal ve cerrahi prosedür </a:t>
            </a:r>
            <a:r>
              <a:rPr lang="tr-TR" sz="1700" b="1" dirty="0" smtClean="0">
                <a:solidFill>
                  <a:srgbClr val="0070C0"/>
                </a:solidFill>
                <a:latin typeface="+mn-lt"/>
                <a:cs typeface="+mn-cs"/>
              </a:rPr>
              <a:t>videoları (17.000+)  </a:t>
            </a:r>
            <a:endParaRPr lang="tr-TR" sz="1700" b="1" kern="0" dirty="0">
              <a:solidFill>
                <a:srgbClr val="92D050"/>
              </a:solidFill>
              <a:latin typeface="+mn-lt"/>
              <a:ea typeface="+mj-ea"/>
              <a:cs typeface="Arial" pitchFamily="34" charset="0"/>
            </a:endParaRPr>
          </a:p>
        </p:txBody>
      </p:sp>
      <p:sp>
        <p:nvSpPr>
          <p:cNvPr id="14353" name="22 Yuvarlatılmış Dikdörtgen"/>
          <p:cNvSpPr>
            <a:spLocks noChangeArrowheads="1"/>
          </p:cNvSpPr>
          <p:nvPr/>
        </p:nvSpPr>
        <p:spPr bwMode="auto">
          <a:xfrm>
            <a:off x="568379" y="2142340"/>
            <a:ext cx="6324600" cy="304800"/>
          </a:xfrm>
          <a:prstGeom prst="roundRect">
            <a:avLst>
              <a:gd name="adj" fmla="val 16667"/>
            </a:avLst>
          </a:prstGeom>
          <a:solidFill>
            <a:schemeClr val="bg1"/>
          </a:solidFill>
          <a:ln w="9525" algn="ctr">
            <a:solidFill>
              <a:schemeClr val="bg1"/>
            </a:solidFill>
            <a:round/>
            <a:headEnd/>
            <a:tailEnd/>
          </a:ln>
        </p:spPr>
        <p:txBody>
          <a:bodyPr/>
          <a:lstStyle/>
          <a:p>
            <a:pPr eaLnBrk="0" hangingPunct="0"/>
            <a:endParaRPr lang="tr-TR"/>
          </a:p>
        </p:txBody>
      </p:sp>
      <p:sp>
        <p:nvSpPr>
          <p:cNvPr id="25" name="24 Metin kutusu"/>
          <p:cNvSpPr txBox="1"/>
          <p:nvPr/>
        </p:nvSpPr>
        <p:spPr bwMode="auto">
          <a:xfrm>
            <a:off x="535900" y="2172320"/>
            <a:ext cx="6172200" cy="353943"/>
          </a:xfrm>
          <a:prstGeom prst="rect">
            <a:avLst/>
          </a:prstGeom>
          <a:noFill/>
          <a:ln w="9525">
            <a:noFill/>
            <a:miter lim="800000"/>
            <a:headEnd/>
            <a:tailEnd/>
          </a:ln>
        </p:spPr>
        <p:txBody>
          <a:bodyPr>
            <a:spAutoFit/>
          </a:bodyPr>
          <a:lstStyle/>
          <a:p>
            <a:pPr eaLnBrk="0" hangingPunct="0">
              <a:defRPr/>
            </a:pPr>
            <a:r>
              <a:rPr lang="tr-TR" sz="1700" b="1" kern="0" dirty="0">
                <a:solidFill>
                  <a:srgbClr val="0070C0"/>
                </a:solidFill>
                <a:latin typeface="+mn-lt"/>
                <a:ea typeface="+mj-ea"/>
                <a:cs typeface="Arial" pitchFamily="34" charset="0"/>
              </a:rPr>
              <a:t>TÜM Elsevier medikal ve cerrahi kitapları </a:t>
            </a:r>
            <a:r>
              <a:rPr lang="tr-TR" sz="1700" b="1" kern="0" dirty="0" smtClean="0">
                <a:solidFill>
                  <a:srgbClr val="0070C0"/>
                </a:solidFill>
                <a:latin typeface="+mn-lt"/>
                <a:ea typeface="+mj-ea"/>
                <a:cs typeface="Arial" pitchFamily="34" charset="0"/>
              </a:rPr>
              <a:t>(</a:t>
            </a:r>
            <a:r>
              <a:rPr lang="tr-TR" sz="1700" b="1" kern="0" dirty="0" smtClean="0">
                <a:solidFill>
                  <a:srgbClr val="0070C0"/>
                </a:solidFill>
                <a:ea typeface="+mj-ea"/>
                <a:cs typeface="Arial" pitchFamily="34" charset="0"/>
              </a:rPr>
              <a:t>1170+</a:t>
            </a:r>
            <a:r>
              <a:rPr lang="tr-TR" sz="1700" b="1" kern="0" dirty="0" smtClean="0">
                <a:solidFill>
                  <a:srgbClr val="0070C0"/>
                </a:solidFill>
                <a:latin typeface="+mn-lt"/>
                <a:ea typeface="+mj-ea"/>
                <a:cs typeface="Arial" pitchFamily="34" charset="0"/>
              </a:rPr>
              <a:t>)  </a:t>
            </a:r>
            <a:endParaRPr lang="tr-TR" sz="1700" b="1" kern="0" dirty="0">
              <a:solidFill>
                <a:srgbClr val="0070C0"/>
              </a:solidFill>
              <a:latin typeface="+mn-lt"/>
              <a:ea typeface="+mj-ea"/>
              <a:cs typeface="Arial" pitchFamily="34" charset="0"/>
            </a:endParaRPr>
          </a:p>
        </p:txBody>
      </p:sp>
      <p:sp>
        <p:nvSpPr>
          <p:cNvPr id="29" name="28 Metin kutusu"/>
          <p:cNvSpPr txBox="1"/>
          <p:nvPr/>
        </p:nvSpPr>
        <p:spPr bwMode="auto">
          <a:xfrm>
            <a:off x="535900" y="4176010"/>
            <a:ext cx="5943600" cy="353943"/>
          </a:xfrm>
          <a:prstGeom prst="rect">
            <a:avLst/>
          </a:prstGeom>
          <a:noFill/>
          <a:ln w="9525">
            <a:noFill/>
            <a:miter lim="800000"/>
            <a:headEnd/>
            <a:tailEnd/>
          </a:ln>
        </p:spPr>
        <p:txBody>
          <a:bodyPr>
            <a:spAutoFit/>
          </a:bodyPr>
          <a:lstStyle/>
          <a:p>
            <a:pPr eaLnBrk="0" hangingPunct="0">
              <a:defRPr/>
            </a:pPr>
            <a:r>
              <a:rPr lang="tr-TR" sz="1700" b="1" kern="0" dirty="0">
                <a:solidFill>
                  <a:srgbClr val="0070C0"/>
                </a:solidFill>
                <a:latin typeface="+mn-lt"/>
                <a:ea typeface="+mj-ea"/>
                <a:cs typeface="Arial" pitchFamily="34" charset="0"/>
              </a:rPr>
              <a:t>TÜM Elsevier ek video ve resim </a:t>
            </a:r>
            <a:r>
              <a:rPr lang="tr-TR" sz="1700" b="1" kern="0" dirty="0" smtClean="0">
                <a:solidFill>
                  <a:srgbClr val="0070C0"/>
                </a:solidFill>
                <a:latin typeface="+mn-lt"/>
                <a:ea typeface="+mj-ea"/>
                <a:cs typeface="Arial" pitchFamily="34" charset="0"/>
              </a:rPr>
              <a:t>içerikleri (2.3 milyon +)</a:t>
            </a:r>
            <a:endParaRPr lang="tr-TR" sz="1700" b="1" kern="0" dirty="0">
              <a:solidFill>
                <a:srgbClr val="0070C0"/>
              </a:solidFill>
              <a:latin typeface="+mn-lt"/>
              <a:ea typeface="+mj-ea"/>
              <a:cs typeface="Arial" pitchFamily="34" charset="0"/>
            </a:endParaRPr>
          </a:p>
        </p:txBody>
      </p:sp>
      <p:sp>
        <p:nvSpPr>
          <p:cNvPr id="22" name="21 Yuvarlatılmış Dikdörtgen"/>
          <p:cNvSpPr/>
          <p:nvPr/>
        </p:nvSpPr>
        <p:spPr>
          <a:xfrm>
            <a:off x="584618" y="4601976"/>
            <a:ext cx="6490741" cy="344774"/>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sz="2800" b="1" dirty="0" smtClean="0"/>
          </a:p>
        </p:txBody>
      </p:sp>
      <p:sp>
        <p:nvSpPr>
          <p:cNvPr id="27" name="26 Metin kutusu"/>
          <p:cNvSpPr txBox="1"/>
          <p:nvPr/>
        </p:nvSpPr>
        <p:spPr bwMode="auto">
          <a:xfrm>
            <a:off x="550890" y="4589480"/>
            <a:ext cx="6248400" cy="353943"/>
          </a:xfrm>
          <a:prstGeom prst="rect">
            <a:avLst/>
          </a:prstGeom>
          <a:noFill/>
          <a:ln w="9525">
            <a:noFill/>
            <a:miter lim="800000"/>
            <a:headEnd/>
            <a:tailEnd/>
          </a:ln>
        </p:spPr>
        <p:txBody>
          <a:bodyPr>
            <a:spAutoFit/>
          </a:bodyPr>
          <a:lstStyle/>
          <a:p>
            <a:pPr eaLnBrk="0" hangingPunct="0">
              <a:defRPr/>
            </a:pPr>
            <a:r>
              <a:rPr lang="tr-TR" sz="1700" b="1" kern="0" dirty="0">
                <a:solidFill>
                  <a:srgbClr val="0070C0"/>
                </a:solidFill>
                <a:latin typeface="+mn-lt"/>
                <a:ea typeface="+mj-ea"/>
                <a:cs typeface="Arial" pitchFamily="34" charset="0"/>
              </a:rPr>
              <a:t>TÜM </a:t>
            </a:r>
            <a:r>
              <a:rPr lang="tr-TR" sz="1700" b="1" kern="0" dirty="0" smtClean="0">
                <a:solidFill>
                  <a:srgbClr val="0070C0"/>
                </a:solidFill>
                <a:latin typeface="+mn-lt"/>
                <a:ea typeface="+mj-ea"/>
                <a:cs typeface="Arial" pitchFamily="34" charset="0"/>
              </a:rPr>
              <a:t>Klinik </a:t>
            </a:r>
            <a:r>
              <a:rPr lang="tr-TR" sz="1700" b="1" kern="0" dirty="0">
                <a:solidFill>
                  <a:srgbClr val="0070C0"/>
                </a:solidFill>
                <a:latin typeface="+mn-lt"/>
                <a:ea typeface="+mj-ea"/>
                <a:cs typeface="Arial" pitchFamily="34" charset="0"/>
              </a:rPr>
              <a:t>Farmakolojik ilaç </a:t>
            </a:r>
            <a:r>
              <a:rPr lang="tr-TR" sz="1700" b="1" kern="0" dirty="0" err="1" smtClean="0">
                <a:solidFill>
                  <a:srgbClr val="0070C0"/>
                </a:solidFill>
                <a:latin typeface="+mn-lt"/>
                <a:ea typeface="+mj-ea"/>
                <a:cs typeface="Arial" pitchFamily="34" charset="0"/>
              </a:rPr>
              <a:t>monografları</a:t>
            </a:r>
            <a:r>
              <a:rPr lang="tr-TR" sz="1700" b="1" kern="0" dirty="0" smtClean="0">
                <a:solidFill>
                  <a:srgbClr val="0070C0"/>
                </a:solidFill>
                <a:latin typeface="+mn-lt"/>
                <a:ea typeface="+mj-ea"/>
                <a:cs typeface="Arial" pitchFamily="34" charset="0"/>
              </a:rPr>
              <a:t> (2930+)</a:t>
            </a:r>
            <a:endParaRPr lang="tr-TR" sz="1700" b="1" kern="0" dirty="0">
              <a:solidFill>
                <a:srgbClr val="0070C0"/>
              </a:solidFill>
              <a:latin typeface="+mn-lt"/>
              <a:ea typeface="+mj-ea"/>
              <a:cs typeface="Arial" pitchFamily="34" charset="0"/>
            </a:endParaRPr>
          </a:p>
        </p:txBody>
      </p:sp>
      <p:pic>
        <p:nvPicPr>
          <p:cNvPr id="24" name="Picture 2" descr="C:\Users\Bulent\Desktop\ClinicalKeyLogoLockup.jpg"/>
          <p:cNvPicPr>
            <a:picLocks noChangeAspect="1" noChangeArrowheads="1"/>
          </p:cNvPicPr>
          <p:nvPr/>
        </p:nvPicPr>
        <p:blipFill>
          <a:blip r:embed="rId4" cstate="print"/>
          <a:srcRect/>
          <a:stretch>
            <a:fillRect/>
          </a:stretch>
        </p:blipFill>
        <p:spPr bwMode="auto">
          <a:xfrm>
            <a:off x="6764446" y="5709922"/>
            <a:ext cx="2251698" cy="1080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446" y="-13532"/>
            <a:ext cx="6570436" cy="937474"/>
          </a:xfrm>
        </p:spPr>
        <p:txBody>
          <a:bodyPr/>
          <a:lstStyle/>
          <a:p>
            <a:pPr algn="ctr"/>
            <a:r>
              <a:rPr lang="tr-TR" sz="2800" dirty="0" smtClean="0"/>
              <a:t>   </a:t>
            </a:r>
            <a:r>
              <a:rPr lang="en-GB" sz="2800" dirty="0" err="1" smtClean="0"/>
              <a:t>İçerik</a:t>
            </a:r>
            <a:r>
              <a:rPr lang="en-GB" sz="2800" dirty="0" smtClean="0"/>
              <a:t> </a:t>
            </a:r>
            <a:r>
              <a:rPr lang="en-GB" sz="2800" dirty="0" err="1" smtClean="0"/>
              <a:t>Hakkında</a:t>
            </a:r>
            <a:endParaRPr lang="en-US" sz="2800" dirty="0"/>
          </a:p>
        </p:txBody>
      </p:sp>
      <p:sp>
        <p:nvSpPr>
          <p:cNvPr id="3" name="Content Placeholder 2"/>
          <p:cNvSpPr>
            <a:spLocks noGrp="1"/>
          </p:cNvSpPr>
          <p:nvPr>
            <p:ph idx="1"/>
          </p:nvPr>
        </p:nvSpPr>
        <p:spPr>
          <a:xfrm>
            <a:off x="425450" y="1425039"/>
            <a:ext cx="8293100" cy="5432961"/>
          </a:xfrm>
        </p:spPr>
        <p:txBody>
          <a:bodyPr/>
          <a:lstStyle/>
          <a:p>
            <a:pPr>
              <a:lnSpc>
                <a:spcPct val="150000"/>
              </a:lnSpc>
              <a:buFont typeface="Wingdings" pitchFamily="2" charset="2"/>
              <a:buChar char="Ø"/>
            </a:pPr>
            <a:r>
              <a:rPr lang="en-US" sz="1400" dirty="0" err="1" smtClean="0">
                <a:latin typeface="Arial Narrow" pitchFamily="34" charset="0"/>
              </a:rPr>
              <a:t>ClinicalKey</a:t>
            </a:r>
            <a:r>
              <a:rPr lang="en-US" sz="1400" dirty="0" smtClean="0">
                <a:latin typeface="Arial Narrow" pitchFamily="34" charset="0"/>
              </a:rPr>
              <a:t> </a:t>
            </a:r>
            <a:r>
              <a:rPr lang="en-US" sz="1400" b="1" dirty="0" smtClean="0">
                <a:latin typeface="Arial Narrow" pitchFamily="34" charset="0"/>
              </a:rPr>
              <a:t>35 </a:t>
            </a:r>
            <a:r>
              <a:rPr lang="en-US" sz="1400" b="1" dirty="0" err="1" smtClean="0">
                <a:latin typeface="Arial Narrow" pitchFamily="34" charset="0"/>
              </a:rPr>
              <a:t>adet</a:t>
            </a:r>
            <a:r>
              <a:rPr lang="en-US" sz="1400" b="1" dirty="0" smtClean="0">
                <a:latin typeface="Arial Narrow" pitchFamily="34" charset="0"/>
              </a:rPr>
              <a:t> </a:t>
            </a:r>
            <a:r>
              <a:rPr lang="en-US" sz="1400" b="1" dirty="0" err="1" smtClean="0">
                <a:latin typeface="Arial Narrow" pitchFamily="34" charset="0"/>
              </a:rPr>
              <a:t>tıbbi</a:t>
            </a:r>
            <a:r>
              <a:rPr lang="en-US" sz="1400" b="1" dirty="0" smtClean="0">
                <a:latin typeface="Arial Narrow" pitchFamily="34" charset="0"/>
              </a:rPr>
              <a:t> </a:t>
            </a:r>
            <a:r>
              <a:rPr lang="en-US" sz="1400" b="1" dirty="0" err="1" smtClean="0">
                <a:latin typeface="Arial Narrow" pitchFamily="34" charset="0"/>
              </a:rPr>
              <a:t>ihtisas</a:t>
            </a:r>
            <a:r>
              <a:rPr lang="en-US" sz="1400" b="1" dirty="0" smtClean="0">
                <a:latin typeface="Arial Narrow" pitchFamily="34" charset="0"/>
              </a:rPr>
              <a:t> </a:t>
            </a:r>
            <a:r>
              <a:rPr lang="en-US" sz="1400" b="1" dirty="0" err="1" smtClean="0">
                <a:latin typeface="Arial Narrow" pitchFamily="34" charset="0"/>
              </a:rPr>
              <a:t>alanı</a:t>
            </a:r>
            <a:r>
              <a:rPr lang="en-US" sz="1400" b="1" dirty="0" smtClean="0">
                <a:latin typeface="Arial Narrow" pitchFamily="34" charset="0"/>
              </a:rPr>
              <a:t> </a:t>
            </a:r>
            <a:r>
              <a:rPr lang="en-US" sz="1400" b="1" dirty="0" err="1" smtClean="0">
                <a:latin typeface="Arial Narrow" pitchFamily="34" charset="0"/>
              </a:rPr>
              <a:t>içermektedir</a:t>
            </a:r>
            <a:r>
              <a:rPr lang="en-US" sz="1400" b="1" dirty="0" smtClean="0">
                <a:latin typeface="Arial Narrow" pitchFamily="34" charset="0"/>
              </a:rPr>
              <a:t>.</a:t>
            </a:r>
          </a:p>
          <a:p>
            <a:pPr>
              <a:lnSpc>
                <a:spcPct val="150000"/>
              </a:lnSpc>
              <a:buFont typeface="Wingdings" pitchFamily="2" charset="2"/>
              <a:buChar char="Ø"/>
            </a:pPr>
            <a:r>
              <a:rPr lang="en-US" sz="1400" b="1" dirty="0" err="1" smtClean="0">
                <a:latin typeface="Arial Narrow" pitchFamily="34" charset="0"/>
              </a:rPr>
              <a:t>Dünyaca</a:t>
            </a:r>
            <a:r>
              <a:rPr lang="en-US" sz="1400" b="1" dirty="0" smtClean="0">
                <a:latin typeface="Arial Narrow" pitchFamily="34" charset="0"/>
              </a:rPr>
              <a:t> </a:t>
            </a:r>
            <a:r>
              <a:rPr lang="en-US" sz="1400" b="1" dirty="0" err="1" smtClean="0">
                <a:latin typeface="Arial Narrow" pitchFamily="34" charset="0"/>
              </a:rPr>
              <a:t>ödüllü</a:t>
            </a:r>
            <a:r>
              <a:rPr lang="en-US" sz="1400" b="1" dirty="0" smtClean="0">
                <a:latin typeface="Arial Narrow" pitchFamily="34" charset="0"/>
              </a:rPr>
              <a:t> </a:t>
            </a:r>
            <a:r>
              <a:rPr lang="tr-TR" sz="1600" b="1" dirty="0" smtClean="0">
                <a:solidFill>
                  <a:srgbClr val="FF0000"/>
                </a:solidFill>
                <a:latin typeface="Arial Narrow" pitchFamily="34" charset="0"/>
              </a:rPr>
              <a:t>k</a:t>
            </a:r>
            <a:r>
              <a:rPr lang="en-US" sz="1600" b="1" dirty="0" err="1" smtClean="0">
                <a:solidFill>
                  <a:srgbClr val="FF0000"/>
                </a:solidFill>
                <a:latin typeface="Arial Narrow" pitchFamily="34" charset="0"/>
              </a:rPr>
              <a:t>itap</a:t>
            </a:r>
            <a:r>
              <a:rPr lang="tr-TR" sz="1600" b="1" dirty="0" err="1" smtClean="0">
                <a:solidFill>
                  <a:srgbClr val="FF0000"/>
                </a:solidFill>
                <a:latin typeface="Arial Narrow" pitchFamily="34" charset="0"/>
              </a:rPr>
              <a:t>lardan</a:t>
            </a:r>
            <a:r>
              <a:rPr lang="tr-TR" sz="1600" b="1" dirty="0" smtClean="0">
                <a:solidFill>
                  <a:srgbClr val="FF0000"/>
                </a:solidFill>
                <a:latin typeface="Arial Narrow" pitchFamily="34" charset="0"/>
              </a:rPr>
              <a:t> </a:t>
            </a:r>
            <a:r>
              <a:rPr lang="en-US" sz="1400" b="1" dirty="0" err="1" smtClean="0">
                <a:latin typeface="Arial Narrow" pitchFamily="34" charset="0"/>
              </a:rPr>
              <a:t>bazıları</a:t>
            </a:r>
            <a:r>
              <a:rPr lang="en-US" sz="1400" b="1" dirty="0" smtClean="0">
                <a:latin typeface="Arial Narrow" pitchFamily="34" charset="0"/>
              </a:rPr>
              <a:t>:</a:t>
            </a:r>
            <a:r>
              <a:rPr lang="en-US" sz="1400" dirty="0" smtClean="0">
                <a:latin typeface="Arial Narrow" pitchFamily="34" charset="0"/>
              </a:rPr>
              <a:t> </a:t>
            </a:r>
          </a:p>
          <a:p>
            <a:pPr lvl="3">
              <a:lnSpc>
                <a:spcPct val="150000"/>
              </a:lnSpc>
              <a:buFont typeface="Arial" pitchFamily="34" charset="0"/>
              <a:buChar char="•"/>
            </a:pPr>
            <a:r>
              <a:rPr lang="en-US" sz="1400" dirty="0" err="1" smtClean="0">
                <a:latin typeface="Arial Narrow" pitchFamily="34" charset="0"/>
              </a:rPr>
              <a:t>Braunwald’s</a:t>
            </a:r>
            <a:r>
              <a:rPr lang="en-US" sz="1400" dirty="0" smtClean="0">
                <a:latin typeface="Arial Narrow" pitchFamily="34" charset="0"/>
              </a:rPr>
              <a:t> Heart Disease</a:t>
            </a:r>
          </a:p>
          <a:p>
            <a:pPr lvl="3">
              <a:lnSpc>
                <a:spcPct val="150000"/>
              </a:lnSpc>
              <a:buFont typeface="Arial" pitchFamily="34" charset="0"/>
              <a:buChar char="•"/>
            </a:pPr>
            <a:r>
              <a:rPr lang="en-US" sz="1400" dirty="0" smtClean="0">
                <a:latin typeface="Arial Narrow" pitchFamily="34" charset="0"/>
              </a:rPr>
              <a:t>Cecil Medicine</a:t>
            </a:r>
          </a:p>
          <a:p>
            <a:pPr lvl="3">
              <a:lnSpc>
                <a:spcPct val="150000"/>
              </a:lnSpc>
              <a:buFont typeface="Arial" pitchFamily="34" charset="0"/>
              <a:buChar char="•"/>
            </a:pPr>
            <a:r>
              <a:rPr lang="en-US" sz="1400" dirty="0" smtClean="0">
                <a:latin typeface="Arial Narrow" pitchFamily="34" charset="0"/>
              </a:rPr>
              <a:t>Campbell’s Operative </a:t>
            </a:r>
            <a:r>
              <a:rPr lang="en-US" sz="1400" dirty="0" err="1" smtClean="0">
                <a:latin typeface="Arial Narrow" pitchFamily="34" charset="0"/>
              </a:rPr>
              <a:t>Orthopaedics</a:t>
            </a:r>
            <a:endParaRPr lang="en-US" sz="1400" dirty="0" smtClean="0">
              <a:latin typeface="Arial Narrow" pitchFamily="34" charset="0"/>
            </a:endParaRPr>
          </a:p>
          <a:p>
            <a:pPr lvl="3">
              <a:lnSpc>
                <a:spcPct val="150000"/>
              </a:lnSpc>
              <a:buFont typeface="Arial" pitchFamily="34" charset="0"/>
              <a:buChar char="•"/>
            </a:pPr>
            <a:r>
              <a:rPr lang="en-US" sz="1400" dirty="0" smtClean="0">
                <a:latin typeface="Arial Narrow" pitchFamily="34" charset="0"/>
              </a:rPr>
              <a:t>Gray’s Anatomy</a:t>
            </a:r>
          </a:p>
          <a:p>
            <a:pPr lvl="3">
              <a:lnSpc>
                <a:spcPct val="150000"/>
              </a:lnSpc>
              <a:buFont typeface="Arial" pitchFamily="34" charset="0"/>
              <a:buChar char="•"/>
            </a:pPr>
            <a:r>
              <a:rPr lang="en-US" sz="1400" dirty="0" smtClean="0">
                <a:latin typeface="Arial Narrow" pitchFamily="34" charset="0"/>
              </a:rPr>
              <a:t>Miller’s Anesthesia</a:t>
            </a:r>
          </a:p>
          <a:p>
            <a:pPr lvl="3">
              <a:lnSpc>
                <a:spcPct val="150000"/>
              </a:lnSpc>
              <a:buFont typeface="Arial" pitchFamily="34" charset="0"/>
              <a:buChar char="•"/>
            </a:pPr>
            <a:r>
              <a:rPr lang="en-US" sz="1400" dirty="0" err="1" smtClean="0">
                <a:latin typeface="Arial Narrow" pitchFamily="34" charset="0"/>
              </a:rPr>
              <a:t>Rosai</a:t>
            </a:r>
            <a:r>
              <a:rPr lang="en-US" sz="1400" dirty="0" smtClean="0">
                <a:latin typeface="Arial Narrow" pitchFamily="34" charset="0"/>
              </a:rPr>
              <a:t> &amp; Ackerman’s Surgical Pathology</a:t>
            </a:r>
          </a:p>
          <a:p>
            <a:pPr lvl="3">
              <a:lnSpc>
                <a:spcPct val="150000"/>
              </a:lnSpc>
              <a:buFont typeface="Arial" pitchFamily="34" charset="0"/>
              <a:buChar char="•"/>
            </a:pPr>
            <a:r>
              <a:rPr lang="en-US" sz="1400" dirty="0" smtClean="0">
                <a:latin typeface="Arial Narrow" pitchFamily="34" charset="0"/>
              </a:rPr>
              <a:t>The Netter series</a:t>
            </a:r>
          </a:p>
          <a:p>
            <a:pPr>
              <a:lnSpc>
                <a:spcPct val="150000"/>
              </a:lnSpc>
              <a:buFont typeface="Wingdings" pitchFamily="2" charset="2"/>
              <a:buChar char="Ø"/>
            </a:pPr>
            <a:r>
              <a:rPr lang="en-US" sz="1400" b="1" dirty="0" err="1" smtClean="0">
                <a:latin typeface="Arial Narrow" pitchFamily="34" charset="0"/>
              </a:rPr>
              <a:t>Yüksek</a:t>
            </a:r>
            <a:r>
              <a:rPr lang="en-US" sz="1400" b="1" dirty="0" smtClean="0">
                <a:latin typeface="Arial Narrow" pitchFamily="34" charset="0"/>
              </a:rPr>
              <a:t> </a:t>
            </a:r>
            <a:r>
              <a:rPr lang="en-US" sz="1400" b="1" dirty="0" err="1" smtClean="0">
                <a:latin typeface="Arial Narrow" pitchFamily="34" charset="0"/>
              </a:rPr>
              <a:t>impakt</a:t>
            </a:r>
            <a:r>
              <a:rPr lang="en-US" sz="1400" b="1" dirty="0" smtClean="0">
                <a:latin typeface="Arial Narrow" pitchFamily="34" charset="0"/>
              </a:rPr>
              <a:t> </a:t>
            </a:r>
            <a:r>
              <a:rPr lang="en-US" sz="1400" b="1" dirty="0" err="1" smtClean="0">
                <a:latin typeface="Arial Narrow" pitchFamily="34" charset="0"/>
              </a:rPr>
              <a:t>faktörlü</a:t>
            </a:r>
            <a:r>
              <a:rPr lang="en-US" sz="1400" b="1" dirty="0" smtClean="0">
                <a:latin typeface="Arial Narrow" pitchFamily="34" charset="0"/>
              </a:rPr>
              <a:t> </a:t>
            </a:r>
            <a:r>
              <a:rPr lang="en-US" sz="1400" b="1" dirty="0" err="1" smtClean="0">
                <a:solidFill>
                  <a:srgbClr val="FF0000"/>
                </a:solidFill>
                <a:latin typeface="Arial Narrow" pitchFamily="34" charset="0"/>
              </a:rPr>
              <a:t>dergilerden</a:t>
            </a:r>
            <a:r>
              <a:rPr lang="en-US" sz="1400" b="1" dirty="0" smtClean="0">
                <a:latin typeface="Arial Narrow" pitchFamily="34" charset="0"/>
              </a:rPr>
              <a:t> </a:t>
            </a:r>
            <a:r>
              <a:rPr lang="en-US" sz="1400" b="1" dirty="0" err="1" smtClean="0">
                <a:latin typeface="Arial Narrow" pitchFamily="34" charset="0"/>
              </a:rPr>
              <a:t>bazıları</a:t>
            </a:r>
            <a:r>
              <a:rPr lang="en-US" sz="1400" b="1" dirty="0" smtClean="0">
                <a:latin typeface="Arial Narrow" pitchFamily="34" charset="0"/>
              </a:rPr>
              <a:t>:</a:t>
            </a:r>
            <a:endParaRPr lang="en-US" sz="1400" dirty="0" smtClean="0">
              <a:latin typeface="Arial Narrow" pitchFamily="34" charset="0"/>
            </a:endParaRPr>
          </a:p>
          <a:p>
            <a:pPr lvl="3">
              <a:lnSpc>
                <a:spcPct val="150000"/>
              </a:lnSpc>
              <a:buFont typeface="Arial" pitchFamily="34" charset="0"/>
              <a:buChar char="•"/>
            </a:pPr>
            <a:r>
              <a:rPr lang="en-US" sz="1400" dirty="0" smtClean="0">
                <a:latin typeface="Arial Narrow" pitchFamily="34" charset="0"/>
              </a:rPr>
              <a:t>The Lancet, Lancet Infectious Diseases, Lancet Neurology and Lancet Oncology</a:t>
            </a:r>
          </a:p>
          <a:p>
            <a:pPr lvl="3">
              <a:lnSpc>
                <a:spcPct val="150000"/>
              </a:lnSpc>
              <a:buFont typeface="Arial" pitchFamily="34" charset="0"/>
              <a:buChar char="•"/>
            </a:pPr>
            <a:r>
              <a:rPr lang="en-US" sz="1400" dirty="0" smtClean="0">
                <a:latin typeface="Arial Narrow" pitchFamily="34" charset="0"/>
              </a:rPr>
              <a:t>Journal of the American College of Cardiology</a:t>
            </a:r>
          </a:p>
          <a:p>
            <a:pPr lvl="3">
              <a:lnSpc>
                <a:spcPct val="150000"/>
              </a:lnSpc>
              <a:buFont typeface="Arial" pitchFamily="34" charset="0"/>
              <a:buChar char="•"/>
            </a:pPr>
            <a:r>
              <a:rPr lang="en-US" sz="1400" dirty="0" smtClean="0">
                <a:latin typeface="Arial Narrow" pitchFamily="34" charset="0"/>
              </a:rPr>
              <a:t>Cell, Immunity, Neuron and other top medical research journals</a:t>
            </a:r>
          </a:p>
          <a:p>
            <a:pPr>
              <a:buNone/>
            </a:pPr>
            <a:endParaRPr lang="en-GB" sz="1600" dirty="0" smtClean="0"/>
          </a:p>
          <a:p>
            <a:pPr>
              <a:buNone/>
            </a:pPr>
            <a:endParaRPr lang="en-GB" sz="1600" dirty="0" smtClean="0"/>
          </a:p>
          <a:p>
            <a:endParaRPr lang="en-US" sz="1600" dirty="0" smtClean="0"/>
          </a:p>
          <a:p>
            <a:endParaRPr lang="en-US" sz="2000" dirty="0" smtClean="0"/>
          </a:p>
          <a:p>
            <a:pPr>
              <a:buNone/>
            </a:pPr>
            <a:endParaRPr lang="en-US" sz="2000" dirty="0" smtClean="0"/>
          </a:p>
        </p:txBody>
      </p:sp>
      <p:pic>
        <p:nvPicPr>
          <p:cNvPr id="5" name="Picture 2" descr="C:\Users\Bulent\Desktop\ClinicalKeyLogoLockup.jpg"/>
          <p:cNvPicPr>
            <a:picLocks noChangeAspect="1" noChangeArrowheads="1"/>
          </p:cNvPicPr>
          <p:nvPr/>
        </p:nvPicPr>
        <p:blipFill>
          <a:blip r:embed="rId3" cstate="print"/>
          <a:srcRect/>
          <a:stretch>
            <a:fillRect/>
          </a:stretch>
        </p:blipFill>
        <p:spPr bwMode="auto">
          <a:xfrm>
            <a:off x="6747904" y="5784872"/>
            <a:ext cx="2251698" cy="1080000"/>
          </a:xfrm>
          <a:prstGeom prst="rect">
            <a:avLst/>
          </a:prstGeom>
          <a:noFill/>
        </p:spPr>
      </p:pic>
    </p:spTree>
    <p:extLst>
      <p:ext uri="{BB962C8B-B14F-4D97-AF65-F5344CB8AC3E}">
        <p14:creationId xmlns:p14="http://schemas.microsoft.com/office/powerpoint/2010/main" xmlns="" val="2020408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t>Hızlı Cevaplar</a:t>
            </a:r>
            <a:r>
              <a:rPr lang="en-US" sz="2800" dirty="0" smtClean="0"/>
              <a:t>—</a:t>
            </a:r>
            <a:r>
              <a:rPr lang="tr-TR" sz="2800" dirty="0" smtClean="0"/>
              <a:t>Akıllı Aramalar İçin Akıllı İçerik Kapsamı (</a:t>
            </a:r>
            <a:r>
              <a:rPr lang="tr-TR" sz="2800" dirty="0" err="1" smtClean="0"/>
              <a:t>Smart</a:t>
            </a:r>
            <a:r>
              <a:rPr lang="tr-TR" sz="2800" dirty="0" smtClean="0"/>
              <a:t> </a:t>
            </a:r>
            <a:r>
              <a:rPr lang="tr-TR" sz="2800" dirty="0" err="1" smtClean="0"/>
              <a:t>Content</a:t>
            </a:r>
            <a:r>
              <a:rPr lang="tr-TR" sz="2800" dirty="0" smtClean="0"/>
              <a:t>)</a:t>
            </a:r>
            <a:endParaRPr lang="en-US" sz="2800" dirty="0"/>
          </a:p>
        </p:txBody>
      </p:sp>
      <p:sp>
        <p:nvSpPr>
          <p:cNvPr id="3" name="Content Placeholder 2"/>
          <p:cNvSpPr>
            <a:spLocks noGrp="1"/>
          </p:cNvSpPr>
          <p:nvPr>
            <p:ph idx="1"/>
          </p:nvPr>
        </p:nvSpPr>
        <p:spPr/>
        <p:txBody>
          <a:bodyPr/>
          <a:lstStyle/>
          <a:p>
            <a:r>
              <a:rPr lang="tr-TR" sz="1800" dirty="0" err="1" smtClean="0"/>
              <a:t>ClinicalKey</a:t>
            </a:r>
            <a:r>
              <a:rPr lang="tr-TR" sz="1800" dirty="0" smtClean="0"/>
              <a:t>, arama konuları ile en ilgili sonuçları sunmak üzere </a:t>
            </a:r>
            <a:r>
              <a:rPr lang="tr-TR" sz="1800" b="1" dirty="0" smtClean="0"/>
              <a:t>Akıllı İçerik </a:t>
            </a:r>
            <a:r>
              <a:rPr lang="tr-TR" sz="1800" dirty="0" smtClean="0"/>
              <a:t>Özelliği (</a:t>
            </a:r>
            <a:r>
              <a:rPr lang="tr-TR" sz="1800" b="1" dirty="0" err="1" smtClean="0"/>
              <a:t>Smart</a:t>
            </a:r>
            <a:r>
              <a:rPr lang="tr-TR" sz="1800" b="1" dirty="0" smtClean="0"/>
              <a:t> </a:t>
            </a:r>
            <a:r>
              <a:rPr lang="tr-TR" sz="1800" b="1" dirty="0" err="1" smtClean="0"/>
              <a:t>Content</a:t>
            </a:r>
            <a:r>
              <a:rPr lang="tr-TR" sz="1800" dirty="0" smtClean="0"/>
              <a:t>) ile çalışan tek tıbbi arama motorudur. </a:t>
            </a:r>
            <a:endParaRPr lang="en-US" sz="1800" dirty="0" smtClean="0"/>
          </a:p>
          <a:p>
            <a:endParaRPr lang="en-GB" sz="1800" dirty="0" smtClean="0"/>
          </a:p>
          <a:p>
            <a:pPr lvl="1"/>
            <a:r>
              <a:rPr lang="tr-TR" sz="1800" b="1" dirty="0" smtClean="0"/>
              <a:t>Akıllı İçerik, </a:t>
            </a:r>
            <a:r>
              <a:rPr lang="tr-TR" sz="1800" dirty="0" smtClean="0"/>
              <a:t>aranabilir içerik terimlerinin anlamlarını sınıflandıran taksonomi ile uyumlu olarak tasarlanmıştır. </a:t>
            </a:r>
            <a:r>
              <a:rPr lang="tr-TR" sz="1800" b="1" dirty="0" smtClean="0"/>
              <a:t>250.000</a:t>
            </a:r>
            <a:r>
              <a:rPr lang="tr-TR" sz="1800" dirty="0" smtClean="0"/>
              <a:t>’den fazla klinik kavram, </a:t>
            </a:r>
            <a:r>
              <a:rPr lang="tr-TR" sz="1800" b="1" dirty="0" smtClean="0"/>
              <a:t>1 milyondan fazla </a:t>
            </a:r>
            <a:r>
              <a:rPr lang="tr-TR" sz="1800" dirty="0" smtClean="0"/>
              <a:t>eşanlamlı kelime içermektedir.</a:t>
            </a:r>
            <a:endParaRPr lang="en-US" sz="1800" dirty="0" smtClean="0"/>
          </a:p>
          <a:p>
            <a:pPr lvl="1"/>
            <a:r>
              <a:rPr lang="tr-TR" sz="1800" dirty="0" err="1" smtClean="0"/>
              <a:t>ClinicalKey</a:t>
            </a:r>
            <a:r>
              <a:rPr lang="tr-TR" sz="1800" dirty="0" smtClean="0"/>
              <a:t>, klinik </a:t>
            </a:r>
            <a:r>
              <a:rPr lang="tr-TR" sz="1800" b="1" dirty="0" smtClean="0"/>
              <a:t>Akıllı İçerik </a:t>
            </a:r>
            <a:r>
              <a:rPr lang="tr-TR" sz="1800" dirty="0" smtClean="0"/>
              <a:t>kapsamını dergi , kitap, resim ve video içerikleri ile birlikte planlayarak </a:t>
            </a:r>
            <a:r>
              <a:rPr lang="tr-TR" sz="1800" dirty="0" err="1" smtClean="0"/>
              <a:t>Elsevier’in</a:t>
            </a:r>
            <a:r>
              <a:rPr lang="tr-TR" sz="1800" dirty="0" smtClean="0"/>
              <a:t> özel taksonomisi </a:t>
            </a:r>
            <a:r>
              <a:rPr lang="tr-TR" sz="1800" b="1" dirty="0" smtClean="0"/>
              <a:t>EMMET </a:t>
            </a:r>
            <a:r>
              <a:rPr lang="en-US" sz="1800" b="1" dirty="0" smtClean="0"/>
              <a:t>(Elsevier Merged Medical Taxonomy)</a:t>
            </a:r>
            <a:r>
              <a:rPr lang="tr-TR" sz="1800" b="1" dirty="0" smtClean="0"/>
              <a:t> </a:t>
            </a:r>
            <a:r>
              <a:rPr lang="tr-TR" sz="1800" dirty="0" smtClean="0"/>
              <a:t>ile entegre ederek oluşturmaktadır. </a:t>
            </a:r>
            <a:endParaRPr lang="en-US" sz="1800" dirty="0" smtClean="0"/>
          </a:p>
          <a:p>
            <a:pPr lvl="1"/>
            <a:r>
              <a:rPr lang="tr-TR" sz="1800" dirty="0" smtClean="0"/>
              <a:t>EMMET arama teriminin anlamını anlayarak </a:t>
            </a:r>
            <a:r>
              <a:rPr lang="tr-TR" sz="1800" dirty="0" err="1" smtClean="0"/>
              <a:t>ClinicalKey’in</a:t>
            </a:r>
            <a:r>
              <a:rPr lang="tr-TR" sz="1800" dirty="0" smtClean="0"/>
              <a:t> ilgili arama terimlerini sonuçlar içinde sunma özelliğini devreye sokmaktadır </a:t>
            </a:r>
            <a:endParaRPr lang="en-US" sz="1800" dirty="0" smtClean="0"/>
          </a:p>
          <a:p>
            <a:pPr lvl="1"/>
            <a:r>
              <a:rPr lang="tr-TR" sz="1800" b="1" dirty="0" smtClean="0"/>
              <a:t>Akıllı İçerik </a:t>
            </a:r>
            <a:r>
              <a:rPr lang="tr-TR" sz="1800" dirty="0" smtClean="0"/>
              <a:t>aranabilir içeriklerin anlamları ile ilgili uygulamaların daha iyi çalışmasını sağlamaktadır</a:t>
            </a:r>
            <a:endParaRPr lang="en-US" sz="1800" dirty="0" smtClean="0"/>
          </a:p>
          <a:p>
            <a:pPr lvl="1"/>
            <a:endParaRPr lang="en-US" sz="1800" dirty="0" smtClean="0">
              <a:cs typeface="Arial" pitchFamily="34" charset="0"/>
            </a:endParaRPr>
          </a:p>
          <a:p>
            <a:pPr lvl="1"/>
            <a:endParaRPr lang="en-US" sz="1800" dirty="0" smtClean="0"/>
          </a:p>
          <a:p>
            <a:pPr lvl="1"/>
            <a:endParaRPr lang="en-US" sz="1800" dirty="0" smtClean="0"/>
          </a:p>
          <a:p>
            <a:endParaRPr lang="en-US" sz="1800" dirty="0" smtClean="0"/>
          </a:p>
        </p:txBody>
      </p:sp>
      <p:pic>
        <p:nvPicPr>
          <p:cNvPr id="5" name="Picture 2" descr="C:\Users\Bulent\Desktop\ClinicalKeyLogoLockup.jpg"/>
          <p:cNvPicPr>
            <a:picLocks noChangeAspect="1" noChangeArrowheads="1"/>
          </p:cNvPicPr>
          <p:nvPr/>
        </p:nvPicPr>
        <p:blipFill>
          <a:blip r:embed="rId3" cstate="print"/>
          <a:srcRect/>
          <a:stretch>
            <a:fillRect/>
          </a:stretch>
        </p:blipFill>
        <p:spPr bwMode="auto">
          <a:xfrm>
            <a:off x="6763670" y="5770178"/>
            <a:ext cx="2251698" cy="1063162"/>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161925" cy="161925"/>
        </p:xfrm>
        <a:graphic>
          <a:graphicData uri="http://schemas.openxmlformats.org/presentationml/2006/ole">
            <p:oleObj spid="_x0000_s1028" name="think-cell Slide" r:id="rId9" imgW="360" imgH="360" progId="">
              <p:embed/>
            </p:oleObj>
          </a:graphicData>
        </a:graphic>
      </p:graphicFrame>
      <p:sp>
        <p:nvSpPr>
          <p:cNvPr id="1027" name="Title 1"/>
          <p:cNvSpPr>
            <a:spLocks noGrp="1"/>
          </p:cNvSpPr>
          <p:nvPr>
            <p:ph type="title"/>
            <p:custDataLst>
              <p:tags r:id="rId2"/>
            </p:custDataLst>
          </p:nvPr>
        </p:nvSpPr>
        <p:spPr bwMode="auto">
          <a:xfrm>
            <a:off x="130175" y="152400"/>
            <a:ext cx="8302625" cy="314325"/>
          </a:xfrm>
          <a:noFill/>
          <a:ln>
            <a:miter lim="800000"/>
            <a:headEnd/>
            <a:tailEnd/>
          </a:ln>
        </p:spPr>
        <p:txBody>
          <a:bodyPr vert="horz" wrap="square" lIns="91440" tIns="45720" rIns="91440" bIns="45720" numCol="1" anchor="t" anchorCtr="0" compatLnSpc="1">
            <a:prstTxWarp prst="textNoShape">
              <a:avLst/>
            </a:prstTxWarp>
          </a:bodyPr>
          <a:lstStyle/>
          <a:p>
            <a:r>
              <a:rPr lang="en-US" sz="2400" b="0" smtClean="0">
                <a:latin typeface="Calibri" pitchFamily="34" charset="0"/>
                <a:cs typeface="Arial" charset="0"/>
              </a:rPr>
              <a:t>ClinicalKe</a:t>
            </a:r>
            <a:r>
              <a:rPr lang="tr-TR" sz="2400" b="0" smtClean="0">
                <a:latin typeface="Calibri" pitchFamily="34" charset="0"/>
                <a:cs typeface="Arial" charset="0"/>
              </a:rPr>
              <a:t>y Akıllı İçeriği ile Gelen</a:t>
            </a:r>
            <a:r>
              <a:rPr lang="en-US" sz="2400" b="0" smtClean="0">
                <a:latin typeface="Calibri" pitchFamily="34" charset="0"/>
                <a:cs typeface="Arial" charset="0"/>
              </a:rPr>
              <a:t> ‘</a:t>
            </a:r>
            <a:r>
              <a:rPr lang="tr-TR" sz="2400" b="0" smtClean="0">
                <a:latin typeface="Calibri" pitchFamily="34" charset="0"/>
                <a:cs typeface="Arial" charset="0"/>
              </a:rPr>
              <a:t>Hızlı Cevaplar</a:t>
            </a:r>
            <a:r>
              <a:rPr lang="en-US" sz="2400" b="0" smtClean="0">
                <a:latin typeface="Calibri" pitchFamily="34" charset="0"/>
                <a:cs typeface="Arial" charset="0"/>
              </a:rPr>
              <a:t>’</a:t>
            </a:r>
          </a:p>
        </p:txBody>
      </p:sp>
      <p:grpSp>
        <p:nvGrpSpPr>
          <p:cNvPr id="2" name="Group 42"/>
          <p:cNvGrpSpPr>
            <a:grpSpLocks/>
          </p:cNvGrpSpPr>
          <p:nvPr/>
        </p:nvGrpSpPr>
        <p:grpSpPr bwMode="auto">
          <a:xfrm>
            <a:off x="152400" y="2133600"/>
            <a:ext cx="6553200" cy="4486275"/>
            <a:chOff x="152400" y="2133600"/>
            <a:chExt cx="6553200" cy="4486276"/>
          </a:xfrm>
        </p:grpSpPr>
        <p:sp>
          <p:nvSpPr>
            <p:cNvPr id="25" name="Circular Arrow 24"/>
            <p:cNvSpPr/>
            <p:nvPr/>
          </p:nvSpPr>
          <p:spPr bwMode="auto">
            <a:xfrm rot="19529979">
              <a:off x="1713701" y="2986909"/>
              <a:ext cx="2795190" cy="1897964"/>
            </a:xfrm>
            <a:prstGeom prst="circularArrow">
              <a:avLst>
                <a:gd name="adj1" fmla="val 12500"/>
                <a:gd name="adj2" fmla="val 1142319"/>
                <a:gd name="adj3" fmla="val 20457681"/>
                <a:gd name="adj4" fmla="val 13230579"/>
                <a:gd name="adj5" fmla="val 12500"/>
              </a:avLst>
            </a:prstGeom>
            <a:solidFill>
              <a:srgbClr val="009900"/>
            </a:solidFill>
            <a:ln>
              <a:solidFill>
                <a:srgbClr val="0099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lIns="93286" tIns="46643" rIns="93286" bIns="46643" anchor="ctr"/>
            <a:lstStyle/>
            <a:p>
              <a:pPr eaLnBrk="0" hangingPunct="0">
                <a:defRPr/>
              </a:pPr>
              <a:endParaRPr lang="en-US" sz="1400">
                <a:solidFill>
                  <a:schemeClr val="bg1"/>
                </a:solidFill>
                <a:latin typeface="Calibri" pitchFamily="34" charset="0"/>
              </a:endParaRPr>
            </a:p>
          </p:txBody>
        </p:sp>
        <p:sp>
          <p:nvSpPr>
            <p:cNvPr id="1051" name="Rectangle 30"/>
            <p:cNvSpPr>
              <a:spLocks noChangeArrowheads="1"/>
            </p:cNvSpPr>
            <p:nvPr/>
          </p:nvSpPr>
          <p:spPr bwMode="auto">
            <a:xfrm>
              <a:off x="152400" y="5257800"/>
              <a:ext cx="6553200" cy="1362076"/>
            </a:xfrm>
            <a:prstGeom prst="rect">
              <a:avLst/>
            </a:prstGeom>
            <a:solidFill>
              <a:srgbClr val="FF9218"/>
            </a:solidFill>
            <a:ln w="28575" algn="ctr">
              <a:solidFill>
                <a:srgbClr val="FF9218"/>
              </a:solidFill>
              <a:round/>
              <a:headEnd/>
              <a:tailEnd/>
            </a:ln>
          </p:spPr>
          <p:txBody>
            <a:bodyPr/>
            <a:lstStyle/>
            <a:p>
              <a:pPr eaLnBrk="0" hangingPunct="0"/>
              <a:endParaRPr lang="tr-TR">
                <a:latin typeface="Calibri" pitchFamily="34" charset="0"/>
              </a:endParaRPr>
            </a:p>
          </p:txBody>
        </p:sp>
        <p:sp>
          <p:nvSpPr>
            <p:cNvPr id="28" name="Down Arrow 27"/>
            <p:cNvSpPr/>
            <p:nvPr>
              <p:custDataLst>
                <p:tags r:id="rId6"/>
              </p:custDataLst>
            </p:nvPr>
          </p:nvSpPr>
          <p:spPr>
            <a:xfrm>
              <a:off x="1905000" y="2133600"/>
              <a:ext cx="1088533" cy="3048000"/>
            </a:xfrm>
            <a:prstGeom prst="downArrow">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vert="vert270" lIns="93286" tIns="46643" rIns="93286" bIns="46643" anchor="ctr"/>
            <a:lstStyle/>
            <a:p>
              <a:pPr algn="ctr" eaLnBrk="0" hangingPunct="0">
                <a:defRPr/>
              </a:pPr>
              <a:r>
                <a:rPr lang="en-US" sz="1800" dirty="0">
                  <a:solidFill>
                    <a:schemeClr val="bg1"/>
                  </a:solidFill>
                  <a:latin typeface="Calibri" pitchFamily="34" charset="0"/>
                </a:rPr>
                <a:t>   </a:t>
              </a:r>
              <a:r>
                <a:rPr lang="tr-TR" sz="1800" dirty="0">
                  <a:solidFill>
                    <a:schemeClr val="bg1"/>
                  </a:solidFill>
                  <a:latin typeface="Calibri" pitchFamily="34" charset="0"/>
                </a:rPr>
                <a:t>Konsept </a:t>
              </a:r>
              <a:r>
                <a:rPr lang="en-US" sz="1800" dirty="0">
                  <a:solidFill>
                    <a:schemeClr val="bg1"/>
                  </a:solidFill>
                  <a:latin typeface="Calibri" pitchFamily="34" charset="0"/>
                </a:rPr>
                <a:t> </a:t>
              </a:r>
              <a:r>
                <a:rPr lang="tr-TR" sz="1800" dirty="0">
                  <a:solidFill>
                    <a:schemeClr val="bg1"/>
                  </a:solidFill>
                  <a:latin typeface="Calibri" pitchFamily="34" charset="0"/>
                </a:rPr>
                <a:t>Planlaması</a:t>
              </a:r>
              <a:endParaRPr lang="en-US" sz="1800" dirty="0">
                <a:solidFill>
                  <a:schemeClr val="bg1"/>
                </a:solidFill>
                <a:latin typeface="Calibri" pitchFamily="34" charset="0"/>
              </a:endParaRPr>
            </a:p>
          </p:txBody>
        </p:sp>
        <p:sp>
          <p:nvSpPr>
            <p:cNvPr id="27" name="TextBox 26"/>
            <p:cNvSpPr txBox="1"/>
            <p:nvPr/>
          </p:nvSpPr>
          <p:spPr bwMode="auto">
            <a:xfrm>
              <a:off x="152400" y="5334001"/>
              <a:ext cx="6553200" cy="1200150"/>
            </a:xfrm>
            <a:prstGeom prst="rect">
              <a:avLst/>
            </a:prstGeom>
            <a:noFill/>
            <a:ln w="9525">
              <a:noFill/>
              <a:miter lim="800000"/>
              <a:headEnd/>
              <a:tailEnd/>
            </a:ln>
          </p:spPr>
          <p:txBody>
            <a:bodyPr>
              <a:spAutoFit/>
            </a:bodyPr>
            <a:lstStyle/>
            <a:p>
              <a:pPr marL="180975" indent="-180975" eaLnBrk="0" hangingPunct="0">
                <a:buFont typeface="Arial" pitchFamily="34" charset="0"/>
                <a:buChar char="•"/>
                <a:defRPr/>
              </a:pPr>
              <a:r>
                <a:rPr lang="tr-TR" sz="1800" kern="0" dirty="0">
                  <a:latin typeface="Calibri" pitchFamily="34" charset="0"/>
                  <a:ea typeface="+mj-ea"/>
                  <a:cs typeface="Arial" pitchFamily="34" charset="0"/>
                </a:rPr>
                <a:t>Daha iyi arama ve kolay tarama </a:t>
              </a:r>
              <a:endParaRPr lang="en-GB" sz="1800" kern="0" dirty="0">
                <a:latin typeface="Calibri" pitchFamily="34" charset="0"/>
                <a:ea typeface="+mj-ea"/>
                <a:cs typeface="Arial" pitchFamily="34" charset="0"/>
              </a:endParaRPr>
            </a:p>
            <a:p>
              <a:pPr marL="180975" indent="-180975" eaLnBrk="0" hangingPunct="0">
                <a:buFont typeface="Arial" pitchFamily="34" charset="0"/>
                <a:buChar char="•"/>
                <a:defRPr/>
              </a:pPr>
              <a:r>
                <a:rPr lang="tr-TR" sz="1800" kern="0" dirty="0">
                  <a:latin typeface="Calibri" pitchFamily="34" charset="0"/>
                  <a:ea typeface="+mj-ea"/>
                  <a:cs typeface="Arial" pitchFamily="34" charset="0"/>
                </a:rPr>
                <a:t>Uzmanlık alanlarına göre spesifik </a:t>
              </a:r>
              <a:r>
                <a:rPr lang="tr-TR" sz="1800" kern="0" dirty="0" err="1">
                  <a:latin typeface="Calibri" pitchFamily="34" charset="0"/>
                  <a:ea typeface="+mj-ea"/>
                  <a:cs typeface="Arial" pitchFamily="34" charset="0"/>
                </a:rPr>
                <a:t>navigasyon</a:t>
              </a:r>
              <a:endParaRPr lang="en-GB" sz="1800" kern="0" dirty="0">
                <a:latin typeface="Calibri" pitchFamily="34" charset="0"/>
                <a:ea typeface="+mj-ea"/>
                <a:cs typeface="Arial" pitchFamily="34" charset="0"/>
              </a:endParaRPr>
            </a:p>
            <a:p>
              <a:pPr marL="180975" indent="-180975" eaLnBrk="0" hangingPunct="0">
                <a:buFont typeface="Arial" pitchFamily="34" charset="0"/>
                <a:buChar char="•"/>
                <a:defRPr/>
              </a:pPr>
              <a:r>
                <a:rPr lang="tr-TR" sz="1800" kern="0" dirty="0">
                  <a:latin typeface="Calibri" pitchFamily="34" charset="0"/>
                  <a:ea typeface="+mj-ea"/>
                  <a:cs typeface="Arial" pitchFamily="34" charset="0"/>
                </a:rPr>
                <a:t>Dinamik klinik özet oluşturma</a:t>
              </a:r>
              <a:endParaRPr lang="en-GB" sz="1800" kern="0" dirty="0">
                <a:latin typeface="Calibri" pitchFamily="34" charset="0"/>
                <a:ea typeface="+mj-ea"/>
                <a:cs typeface="Arial" pitchFamily="34" charset="0"/>
              </a:endParaRPr>
            </a:p>
            <a:p>
              <a:pPr marL="180975" indent="-180975" eaLnBrk="0" hangingPunct="0">
                <a:buFont typeface="Arial" pitchFamily="34" charset="0"/>
                <a:buChar char="•"/>
                <a:defRPr/>
              </a:pPr>
              <a:r>
                <a:rPr lang="tr-TR" sz="1800" kern="0" dirty="0">
                  <a:latin typeface="Calibri" pitchFamily="34" charset="0"/>
                  <a:ea typeface="+mj-ea"/>
                  <a:cs typeface="Arial" pitchFamily="34" charset="0"/>
                </a:rPr>
                <a:t>Anlamlı içerik tavsiyeleri</a:t>
              </a:r>
              <a:endParaRPr lang="en-US" sz="1800" kern="0" dirty="0">
                <a:latin typeface="Calibri" pitchFamily="34" charset="0"/>
                <a:ea typeface="+mj-ea"/>
                <a:cs typeface="Arial" pitchFamily="34" charset="0"/>
              </a:endParaRPr>
            </a:p>
          </p:txBody>
        </p:sp>
      </p:grpSp>
      <p:grpSp>
        <p:nvGrpSpPr>
          <p:cNvPr id="3" name="Group 48"/>
          <p:cNvGrpSpPr>
            <a:grpSpLocks/>
          </p:cNvGrpSpPr>
          <p:nvPr/>
        </p:nvGrpSpPr>
        <p:grpSpPr bwMode="auto">
          <a:xfrm>
            <a:off x="1600200" y="838200"/>
            <a:ext cx="6553200" cy="1371600"/>
            <a:chOff x="2438400" y="762000"/>
            <a:chExt cx="6553200" cy="1371600"/>
          </a:xfrm>
        </p:grpSpPr>
        <p:sp>
          <p:nvSpPr>
            <p:cNvPr id="29" name="Rectangle 28"/>
            <p:cNvSpPr/>
            <p:nvPr/>
          </p:nvSpPr>
          <p:spPr bwMode="auto">
            <a:xfrm>
              <a:off x="2438400" y="762000"/>
              <a:ext cx="6553200" cy="1371600"/>
            </a:xfrm>
            <a:prstGeom prst="rect">
              <a:avLst/>
            </a:prstGeom>
            <a:solidFill>
              <a:schemeClr val="accent3"/>
            </a:solidFill>
            <a:ln w="28575" cap="flat" cmpd="sng" algn="ctr">
              <a:solidFill>
                <a:srgbClr val="FF9218"/>
              </a:solidFill>
              <a:prstDash val="solid"/>
              <a:round/>
              <a:headEnd type="none" w="med" len="med"/>
              <a:tailEnd type="none" w="med" len="med"/>
            </a:ln>
            <a:effectLst/>
          </p:spPr>
          <p:txBody>
            <a:bodyPr/>
            <a:lstStyle/>
            <a:p>
              <a:pPr eaLnBrk="0" hangingPunct="0">
                <a:defRPr/>
              </a:pPr>
              <a:endParaRPr lang="en-US">
                <a:latin typeface="Calibri" pitchFamily="34" charset="0"/>
                <a:cs typeface="+mn-cs"/>
              </a:endParaRPr>
            </a:p>
          </p:txBody>
        </p:sp>
        <p:sp>
          <p:nvSpPr>
            <p:cNvPr id="39" name="Flowchart: Multidocument 38"/>
            <p:cNvSpPr/>
            <p:nvPr/>
          </p:nvSpPr>
          <p:spPr>
            <a:xfrm>
              <a:off x="7283450" y="1495425"/>
              <a:ext cx="1109663" cy="473075"/>
            </a:xfrm>
            <a:prstGeom prst="flowChartMultidocumen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Hasta </a:t>
              </a:r>
              <a:r>
                <a:rPr lang="tr-TR" sz="1200" dirty="0" err="1">
                  <a:latin typeface="Calibri" pitchFamily="34" charset="0"/>
                </a:rPr>
                <a:t>eğt</a:t>
              </a:r>
              <a:r>
                <a:rPr lang="tr-TR" sz="1200" dirty="0">
                  <a:latin typeface="Calibri" pitchFamily="34" charset="0"/>
                </a:rPr>
                <a:t>. materyalleri</a:t>
              </a:r>
              <a:endParaRPr lang="en-US" sz="1200" dirty="0">
                <a:latin typeface="Calibri" pitchFamily="34" charset="0"/>
              </a:endParaRPr>
            </a:p>
          </p:txBody>
        </p:sp>
        <p:sp>
          <p:nvSpPr>
            <p:cNvPr id="40" name="Flowchart: Multidocument 39"/>
            <p:cNvSpPr/>
            <p:nvPr/>
          </p:nvSpPr>
          <p:spPr>
            <a:xfrm>
              <a:off x="5989638" y="1495425"/>
              <a:ext cx="1108075" cy="473075"/>
            </a:xfrm>
            <a:prstGeom prst="flowChartMultidocumen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İlaç Bilgileri</a:t>
              </a:r>
              <a:endParaRPr lang="en-US" sz="1200" dirty="0">
                <a:latin typeface="Calibri" pitchFamily="34" charset="0"/>
              </a:endParaRPr>
            </a:p>
          </p:txBody>
        </p:sp>
        <p:sp>
          <p:nvSpPr>
            <p:cNvPr id="41" name="Flowchart: Multidocument 40"/>
            <p:cNvSpPr/>
            <p:nvPr/>
          </p:nvSpPr>
          <p:spPr>
            <a:xfrm>
              <a:off x="4725988" y="1495425"/>
              <a:ext cx="1109662" cy="544513"/>
            </a:xfrm>
            <a:prstGeom prst="flowChartMultidocument">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Prosedür Videoları</a:t>
              </a:r>
              <a:endParaRPr lang="en-US" sz="1200" dirty="0">
                <a:latin typeface="Calibri" pitchFamily="34" charset="0"/>
              </a:endParaRPr>
            </a:p>
          </p:txBody>
        </p:sp>
        <p:sp>
          <p:nvSpPr>
            <p:cNvPr id="44" name="Flowchart: Multidocument 43"/>
            <p:cNvSpPr/>
            <p:nvPr/>
          </p:nvSpPr>
          <p:spPr>
            <a:xfrm>
              <a:off x="5116513" y="869950"/>
              <a:ext cx="1108075" cy="523875"/>
            </a:xfrm>
            <a:prstGeom prst="flowChartMultidocumen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Klinik</a:t>
              </a:r>
              <a:r>
                <a:rPr lang="en-GB" sz="1200" dirty="0">
                  <a:latin typeface="Calibri" pitchFamily="34" charset="0"/>
                </a:rPr>
                <a:t> </a:t>
              </a:r>
              <a:r>
                <a:rPr lang="tr-TR" sz="1200" dirty="0">
                  <a:latin typeface="Calibri" pitchFamily="34" charset="0"/>
                </a:rPr>
                <a:t>Özetler</a:t>
              </a:r>
              <a:endParaRPr lang="en-US" sz="1200" dirty="0">
                <a:latin typeface="Calibri" pitchFamily="34" charset="0"/>
              </a:endParaRPr>
            </a:p>
          </p:txBody>
        </p:sp>
        <p:sp>
          <p:nvSpPr>
            <p:cNvPr id="55" name="Flowchart: Multidocument 54"/>
            <p:cNvSpPr/>
            <p:nvPr/>
          </p:nvSpPr>
          <p:spPr>
            <a:xfrm>
              <a:off x="3533775" y="1495425"/>
              <a:ext cx="1109663" cy="544513"/>
            </a:xfrm>
            <a:prstGeom prst="flowChartMultidocument">
              <a:avLst/>
            </a:prstGeom>
            <a:ln>
              <a:solidFill>
                <a:srgbClr val="99CCFF"/>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Kitaplar</a:t>
              </a:r>
              <a:endParaRPr lang="en-US" sz="1200" dirty="0">
                <a:latin typeface="Calibri" pitchFamily="34" charset="0"/>
              </a:endParaRPr>
            </a:p>
          </p:txBody>
        </p:sp>
        <p:sp>
          <p:nvSpPr>
            <p:cNvPr id="56" name="Flowchart: Multidocument 55"/>
            <p:cNvSpPr/>
            <p:nvPr/>
          </p:nvSpPr>
          <p:spPr>
            <a:xfrm>
              <a:off x="3903663" y="869950"/>
              <a:ext cx="1109662" cy="542925"/>
            </a:xfrm>
            <a:prstGeom prst="flowChartMultidocumen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Dergiler</a:t>
              </a:r>
              <a:endParaRPr lang="en-US" sz="1200" dirty="0">
                <a:latin typeface="Calibri" pitchFamily="34" charset="0"/>
              </a:endParaRPr>
            </a:p>
          </p:txBody>
        </p:sp>
        <p:sp>
          <p:nvSpPr>
            <p:cNvPr id="57" name="Flowchart: Multidocument 56"/>
            <p:cNvSpPr/>
            <p:nvPr/>
          </p:nvSpPr>
          <p:spPr>
            <a:xfrm>
              <a:off x="6389688" y="869950"/>
              <a:ext cx="1109662" cy="542925"/>
            </a:xfrm>
            <a:prstGeom prst="flowChartMultidocument">
              <a:avLst/>
            </a:prstGeom>
            <a:ln>
              <a:solidFill>
                <a:srgbClr val="669900"/>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Rehber Bilgiler</a:t>
              </a:r>
              <a:endParaRPr lang="en-US" sz="1200" dirty="0">
                <a:latin typeface="Calibri" pitchFamily="34" charset="0"/>
              </a:endParaRPr>
            </a:p>
          </p:txBody>
        </p:sp>
        <p:sp>
          <p:nvSpPr>
            <p:cNvPr id="58" name="Flowchart: Multidocument 57"/>
            <p:cNvSpPr/>
            <p:nvPr/>
          </p:nvSpPr>
          <p:spPr>
            <a:xfrm>
              <a:off x="7632700" y="869950"/>
              <a:ext cx="1149350" cy="574675"/>
            </a:xfrm>
            <a:prstGeom prst="flowChartMultidocument">
              <a:avLst/>
            </a:prstGeom>
            <a:ln>
              <a:solidFill>
                <a:srgbClr val="FF33CC"/>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endParaRPr lang="en-US" sz="1200" dirty="0">
                <a:latin typeface="Calibri" pitchFamily="34" charset="0"/>
              </a:endParaRPr>
            </a:p>
          </p:txBody>
        </p:sp>
        <p:pic>
          <p:nvPicPr>
            <p:cNvPr id="1048" name="Picture 3"/>
            <p:cNvPicPr>
              <a:picLocks noChangeAspect="1" noChangeArrowheads="1"/>
            </p:cNvPicPr>
            <p:nvPr/>
          </p:nvPicPr>
          <p:blipFill>
            <a:blip r:embed="rId10" cstate="print"/>
            <a:srcRect/>
            <a:stretch>
              <a:fillRect/>
            </a:stretch>
          </p:blipFill>
          <p:spPr bwMode="auto">
            <a:xfrm>
              <a:off x="7710716" y="1013012"/>
              <a:ext cx="835866" cy="315663"/>
            </a:xfrm>
            <a:prstGeom prst="rect">
              <a:avLst/>
            </a:prstGeom>
            <a:noFill/>
            <a:ln w="9525">
              <a:noFill/>
              <a:miter lim="800000"/>
              <a:headEnd/>
              <a:tailEnd/>
            </a:ln>
          </p:spPr>
        </p:pic>
        <p:sp>
          <p:nvSpPr>
            <p:cNvPr id="59" name="Flowchart: Multidocument 58"/>
            <p:cNvSpPr/>
            <p:nvPr/>
          </p:nvSpPr>
          <p:spPr>
            <a:xfrm>
              <a:off x="2743200" y="869950"/>
              <a:ext cx="1109663" cy="542925"/>
            </a:xfrm>
            <a:prstGeom prst="flowChartMultidocument">
              <a:avLst/>
            </a:prstGeom>
            <a:ln>
              <a:solidFill>
                <a:srgbClr val="99CC00"/>
              </a:solidFill>
            </a:ln>
          </p:spPr>
          <p:style>
            <a:lnRef idx="2">
              <a:schemeClr val="accent6"/>
            </a:lnRef>
            <a:fillRef idx="1">
              <a:schemeClr val="lt1"/>
            </a:fillRef>
            <a:effectRef idx="0">
              <a:schemeClr val="accent6"/>
            </a:effectRef>
            <a:fontRef idx="minor">
              <a:schemeClr val="dk1"/>
            </a:fontRef>
          </p:style>
          <p:txBody>
            <a:bodyPr lIns="93286" tIns="46643" rIns="93286" bIns="46643" anchor="ctr"/>
            <a:lstStyle/>
            <a:p>
              <a:pPr algn="ctr" eaLnBrk="0" hangingPunct="0">
                <a:defRPr/>
              </a:pPr>
              <a:r>
                <a:rPr lang="tr-TR" sz="1200" dirty="0">
                  <a:latin typeface="Calibri" pitchFamily="34" charset="0"/>
                </a:rPr>
                <a:t>Klinik</a:t>
              </a:r>
              <a:r>
                <a:rPr lang="en-GB" sz="1200" dirty="0">
                  <a:latin typeface="Calibri" pitchFamily="34" charset="0"/>
                </a:rPr>
                <a:t> </a:t>
              </a:r>
              <a:r>
                <a:rPr lang="tr-TR" sz="1200" dirty="0">
                  <a:latin typeface="Calibri" pitchFamily="34" charset="0"/>
                </a:rPr>
                <a:t>Denemeler</a:t>
              </a:r>
              <a:endParaRPr lang="en-US" sz="1200" dirty="0">
                <a:latin typeface="Calibri" pitchFamily="34" charset="0"/>
              </a:endParaRPr>
            </a:p>
          </p:txBody>
        </p:sp>
      </p:grpSp>
      <p:grpSp>
        <p:nvGrpSpPr>
          <p:cNvPr id="4" name="Group 47"/>
          <p:cNvGrpSpPr>
            <a:grpSpLocks/>
          </p:cNvGrpSpPr>
          <p:nvPr/>
        </p:nvGrpSpPr>
        <p:grpSpPr bwMode="auto">
          <a:xfrm>
            <a:off x="3200400" y="2362200"/>
            <a:ext cx="5870575" cy="2667000"/>
            <a:chOff x="4127761" y="2286000"/>
            <a:chExt cx="4863839" cy="2209800"/>
          </a:xfrm>
        </p:grpSpPr>
        <p:grpSp>
          <p:nvGrpSpPr>
            <p:cNvPr id="5" name="Group 47"/>
            <p:cNvGrpSpPr>
              <a:grpSpLocks/>
            </p:cNvGrpSpPr>
            <p:nvPr/>
          </p:nvGrpSpPr>
          <p:grpSpPr bwMode="auto">
            <a:xfrm>
              <a:off x="4442013" y="2286000"/>
              <a:ext cx="4549587" cy="2209800"/>
              <a:chOff x="3657600" y="2286000"/>
              <a:chExt cx="5334000" cy="2590800"/>
            </a:xfrm>
          </p:grpSpPr>
          <p:sp>
            <p:nvSpPr>
              <p:cNvPr id="30" name="Rectangle 29"/>
              <p:cNvSpPr/>
              <p:nvPr/>
            </p:nvSpPr>
            <p:spPr bwMode="auto">
              <a:xfrm>
                <a:off x="3657713" y="2286000"/>
                <a:ext cx="5333887" cy="2590800"/>
              </a:xfrm>
              <a:prstGeom prst="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vert="vert270" lIns="93286" tIns="46643" rIns="93286" bIns="46643" anchor="ctr"/>
              <a:lstStyle/>
              <a:p>
                <a:pPr algn="ctr" eaLnBrk="0" hangingPunct="0">
                  <a:defRPr/>
                </a:pPr>
                <a:endParaRPr lang="en-US" sz="1200">
                  <a:solidFill>
                    <a:schemeClr val="bg1"/>
                  </a:solidFill>
                  <a:latin typeface="Calibri" pitchFamily="34" charset="0"/>
                </a:endParaRPr>
              </a:p>
            </p:txBody>
          </p:sp>
          <p:sp>
            <p:nvSpPr>
              <p:cNvPr id="16" name="Rounded Rectangle 15"/>
              <p:cNvSpPr/>
              <p:nvPr>
                <p:custDataLst>
                  <p:tags r:id="rId3"/>
                </p:custDataLst>
              </p:nvPr>
            </p:nvSpPr>
            <p:spPr>
              <a:xfrm>
                <a:off x="6476547" y="2702379"/>
                <a:ext cx="2474960" cy="323850"/>
              </a:xfrm>
              <a:prstGeom prst="round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lIns="93286" tIns="46643" rIns="93286" bIns="46643" anchor="ctr"/>
              <a:lstStyle/>
              <a:p>
                <a:pPr eaLnBrk="0" hangingPunct="0">
                  <a:defRPr/>
                </a:pPr>
                <a:r>
                  <a:rPr lang="en-US" sz="1200" dirty="0">
                    <a:solidFill>
                      <a:schemeClr val="tx1"/>
                    </a:solidFill>
                    <a:latin typeface="Calibri" pitchFamily="34" charset="0"/>
                  </a:rPr>
                  <a:t>250</a:t>
                </a:r>
                <a:r>
                  <a:rPr lang="tr-TR" sz="1200" dirty="0">
                    <a:solidFill>
                      <a:schemeClr val="tx1"/>
                    </a:solidFill>
                    <a:latin typeface="Calibri" pitchFamily="34" charset="0"/>
                  </a:rPr>
                  <a:t>.000</a:t>
                </a:r>
                <a:r>
                  <a:rPr lang="en-US" sz="1200" dirty="0">
                    <a:solidFill>
                      <a:schemeClr val="tx1"/>
                    </a:solidFill>
                    <a:latin typeface="Calibri" pitchFamily="34" charset="0"/>
                  </a:rPr>
                  <a:t>+ </a:t>
                </a:r>
                <a:r>
                  <a:rPr lang="tr-TR" sz="1200" dirty="0">
                    <a:solidFill>
                      <a:schemeClr val="tx1"/>
                    </a:solidFill>
                    <a:latin typeface="Calibri" pitchFamily="34" charset="0"/>
                  </a:rPr>
                  <a:t>Temel</a:t>
                </a:r>
                <a:r>
                  <a:rPr lang="en-US" sz="1200" dirty="0">
                    <a:solidFill>
                      <a:schemeClr val="tx1"/>
                    </a:solidFill>
                    <a:latin typeface="Calibri" pitchFamily="34" charset="0"/>
                  </a:rPr>
                  <a:t> </a:t>
                </a:r>
                <a:r>
                  <a:rPr lang="tr-TR" sz="1200" dirty="0">
                    <a:solidFill>
                      <a:schemeClr val="tx1"/>
                    </a:solidFill>
                    <a:latin typeface="Calibri" pitchFamily="34" charset="0"/>
                  </a:rPr>
                  <a:t>Klinik</a:t>
                </a:r>
                <a:r>
                  <a:rPr lang="en-US" sz="1200" dirty="0">
                    <a:solidFill>
                      <a:schemeClr val="tx1"/>
                    </a:solidFill>
                    <a:latin typeface="Calibri" pitchFamily="34" charset="0"/>
                  </a:rPr>
                  <a:t> </a:t>
                </a:r>
                <a:r>
                  <a:rPr lang="tr-TR" sz="1200" dirty="0">
                    <a:solidFill>
                      <a:schemeClr val="tx1"/>
                    </a:solidFill>
                    <a:latin typeface="Calibri" pitchFamily="34" charset="0"/>
                  </a:rPr>
                  <a:t>Konsepti</a:t>
                </a:r>
                <a:endParaRPr lang="en-US" sz="1200" dirty="0">
                  <a:solidFill>
                    <a:schemeClr val="tx1"/>
                  </a:solidFill>
                  <a:latin typeface="Calibri" pitchFamily="34" charset="0"/>
                </a:endParaRPr>
              </a:p>
            </p:txBody>
          </p:sp>
          <p:sp>
            <p:nvSpPr>
              <p:cNvPr id="17" name="Rounded Rectangle 16"/>
              <p:cNvSpPr/>
              <p:nvPr/>
            </p:nvSpPr>
            <p:spPr>
              <a:xfrm>
                <a:off x="6476547" y="3746410"/>
                <a:ext cx="2495007" cy="330019"/>
              </a:xfrm>
              <a:prstGeom prst="round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lIns="93286" tIns="46643" rIns="93286" bIns="46643" anchor="ctr"/>
              <a:lstStyle/>
              <a:p>
                <a:pPr eaLnBrk="0" hangingPunct="0">
                  <a:defRPr/>
                </a:pPr>
                <a:r>
                  <a:rPr lang="en-US" sz="1200" dirty="0">
                    <a:solidFill>
                      <a:schemeClr val="tx1"/>
                    </a:solidFill>
                    <a:latin typeface="Calibri" pitchFamily="34" charset="0"/>
                  </a:rPr>
                  <a:t>1</a:t>
                </a:r>
                <a:r>
                  <a:rPr lang="tr-TR" sz="1200" dirty="0">
                    <a:solidFill>
                      <a:schemeClr val="tx1"/>
                    </a:solidFill>
                    <a:latin typeface="Calibri" pitchFamily="34" charset="0"/>
                  </a:rPr>
                  <a:t> </a:t>
                </a:r>
                <a:r>
                  <a:rPr lang="en-US" sz="1200" dirty="0">
                    <a:solidFill>
                      <a:schemeClr val="tx1"/>
                    </a:solidFill>
                    <a:latin typeface="Calibri" pitchFamily="34" charset="0"/>
                  </a:rPr>
                  <a:t>M</a:t>
                </a:r>
                <a:r>
                  <a:rPr lang="tr-TR" sz="1200" dirty="0" err="1">
                    <a:solidFill>
                      <a:schemeClr val="tx1"/>
                    </a:solidFill>
                    <a:latin typeface="Calibri" pitchFamily="34" charset="0"/>
                  </a:rPr>
                  <a:t>ilyon</a:t>
                </a:r>
                <a:r>
                  <a:rPr lang="en-US" sz="1200" dirty="0">
                    <a:solidFill>
                      <a:schemeClr val="tx1"/>
                    </a:solidFill>
                    <a:latin typeface="Calibri" pitchFamily="34" charset="0"/>
                  </a:rPr>
                  <a:t>+ Hi</a:t>
                </a:r>
                <a:r>
                  <a:rPr lang="tr-TR" sz="1200" dirty="0" err="1">
                    <a:solidFill>
                      <a:schemeClr val="tx1"/>
                    </a:solidFill>
                    <a:latin typeface="Calibri" pitchFamily="34" charset="0"/>
                  </a:rPr>
                  <a:t>yerarşik</a:t>
                </a:r>
                <a:r>
                  <a:rPr lang="en-US" sz="1200" dirty="0">
                    <a:solidFill>
                      <a:schemeClr val="tx1"/>
                    </a:solidFill>
                    <a:latin typeface="Calibri" pitchFamily="34" charset="0"/>
                  </a:rPr>
                  <a:t> </a:t>
                </a:r>
                <a:r>
                  <a:rPr lang="tr-TR" sz="1200" dirty="0">
                    <a:solidFill>
                      <a:schemeClr val="tx1"/>
                    </a:solidFill>
                    <a:latin typeface="Calibri" pitchFamily="34" charset="0"/>
                  </a:rPr>
                  <a:t>İlişkiler</a:t>
                </a:r>
                <a:endParaRPr lang="en-US" sz="1200" dirty="0">
                  <a:solidFill>
                    <a:schemeClr val="tx1"/>
                  </a:solidFill>
                  <a:latin typeface="Calibri" pitchFamily="34" charset="0"/>
                </a:endParaRPr>
              </a:p>
            </p:txBody>
          </p:sp>
          <p:sp>
            <p:nvSpPr>
              <p:cNvPr id="18" name="Rounded Rectangle 17"/>
              <p:cNvSpPr/>
              <p:nvPr>
                <p:custDataLst>
                  <p:tags r:id="rId4"/>
                </p:custDataLst>
              </p:nvPr>
            </p:nvSpPr>
            <p:spPr>
              <a:xfrm>
                <a:off x="6476547" y="4256859"/>
                <a:ext cx="2482671" cy="311513"/>
              </a:xfrm>
              <a:prstGeom prst="round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lIns="93286" tIns="46643" rIns="93286" bIns="46643" anchor="ctr"/>
              <a:lstStyle/>
              <a:p>
                <a:pPr eaLnBrk="0" hangingPunct="0">
                  <a:defRPr/>
                </a:pPr>
                <a:r>
                  <a:rPr lang="en-US" sz="1200" dirty="0">
                    <a:solidFill>
                      <a:schemeClr val="tx1"/>
                    </a:solidFill>
                    <a:latin typeface="Calibri" pitchFamily="34" charset="0"/>
                  </a:rPr>
                  <a:t>1</a:t>
                </a:r>
                <a:r>
                  <a:rPr lang="tr-TR" sz="1200" dirty="0">
                    <a:solidFill>
                      <a:schemeClr val="tx1"/>
                    </a:solidFill>
                    <a:latin typeface="Calibri" pitchFamily="34" charset="0"/>
                  </a:rPr>
                  <a:t> </a:t>
                </a:r>
                <a:r>
                  <a:rPr lang="en-US" sz="1200" dirty="0">
                    <a:solidFill>
                      <a:schemeClr val="tx1"/>
                    </a:solidFill>
                    <a:latin typeface="Calibri" pitchFamily="34" charset="0"/>
                  </a:rPr>
                  <a:t>M</a:t>
                </a:r>
                <a:r>
                  <a:rPr lang="tr-TR" sz="1200" dirty="0" err="1">
                    <a:solidFill>
                      <a:schemeClr val="tx1"/>
                    </a:solidFill>
                    <a:latin typeface="Calibri" pitchFamily="34" charset="0"/>
                  </a:rPr>
                  <a:t>ilyon</a:t>
                </a:r>
                <a:r>
                  <a:rPr lang="en-US" sz="1200" dirty="0">
                    <a:solidFill>
                      <a:schemeClr val="tx1"/>
                    </a:solidFill>
                    <a:latin typeface="Calibri" pitchFamily="34" charset="0"/>
                  </a:rPr>
                  <a:t>+ </a:t>
                </a:r>
                <a:r>
                  <a:rPr lang="tr-TR" sz="1200" dirty="0">
                    <a:solidFill>
                      <a:schemeClr val="tx1"/>
                    </a:solidFill>
                    <a:latin typeface="Calibri" pitchFamily="34" charset="0"/>
                  </a:rPr>
                  <a:t>Ontolojik Bağlantılar</a:t>
                </a:r>
                <a:endParaRPr lang="en-US" sz="1200" dirty="0">
                  <a:solidFill>
                    <a:schemeClr val="tx1"/>
                  </a:solidFill>
                  <a:latin typeface="Calibri" pitchFamily="34" charset="0"/>
                </a:endParaRPr>
              </a:p>
            </p:txBody>
          </p:sp>
          <p:sp>
            <p:nvSpPr>
              <p:cNvPr id="32" name="Rounded Rectangle 31"/>
              <p:cNvSpPr/>
              <p:nvPr>
                <p:custDataLst>
                  <p:tags r:id="rId5"/>
                </p:custDataLst>
              </p:nvPr>
            </p:nvSpPr>
            <p:spPr>
              <a:xfrm>
                <a:off x="6476547" y="3239044"/>
                <a:ext cx="2495007" cy="293007"/>
              </a:xfrm>
              <a:prstGeom prst="round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lIns="93286" tIns="46643" rIns="93286" bIns="46643" anchor="ctr"/>
              <a:lstStyle/>
              <a:p>
                <a:pPr eaLnBrk="0" hangingPunct="0">
                  <a:defRPr/>
                </a:pPr>
                <a:r>
                  <a:rPr lang="en-US" sz="1200" dirty="0">
                    <a:solidFill>
                      <a:schemeClr val="tx1"/>
                    </a:solidFill>
                    <a:latin typeface="Calibri" pitchFamily="34" charset="0"/>
                  </a:rPr>
                  <a:t>1</a:t>
                </a:r>
                <a:r>
                  <a:rPr lang="tr-TR" sz="1200" dirty="0">
                    <a:solidFill>
                      <a:schemeClr val="tx1"/>
                    </a:solidFill>
                    <a:latin typeface="Calibri" pitchFamily="34" charset="0"/>
                  </a:rPr>
                  <a:t> Milyon</a:t>
                </a:r>
                <a:r>
                  <a:rPr lang="en-US" sz="1200" dirty="0">
                    <a:solidFill>
                      <a:schemeClr val="tx1"/>
                    </a:solidFill>
                    <a:latin typeface="Calibri" pitchFamily="34" charset="0"/>
                  </a:rPr>
                  <a:t>+ </a:t>
                </a:r>
                <a:r>
                  <a:rPr lang="tr-TR" sz="1200" dirty="0">
                    <a:solidFill>
                      <a:schemeClr val="tx1"/>
                    </a:solidFill>
                    <a:latin typeface="Calibri" pitchFamily="34" charset="0"/>
                  </a:rPr>
                  <a:t>Eşanlamlı sözcükler</a:t>
                </a:r>
                <a:endParaRPr lang="en-US" sz="1200" dirty="0">
                  <a:solidFill>
                    <a:schemeClr val="tx1"/>
                  </a:solidFill>
                  <a:latin typeface="Calibri" pitchFamily="34" charset="0"/>
                </a:endParaRPr>
              </a:p>
            </p:txBody>
          </p:sp>
          <p:sp>
            <p:nvSpPr>
              <p:cNvPr id="1038" name="TextBox 23"/>
              <p:cNvSpPr txBox="1">
                <a:spLocks noChangeArrowheads="1"/>
              </p:cNvSpPr>
              <p:nvPr/>
            </p:nvSpPr>
            <p:spPr bwMode="auto">
              <a:xfrm>
                <a:off x="3733800" y="2286000"/>
                <a:ext cx="5181600" cy="278863"/>
              </a:xfrm>
              <a:prstGeom prst="rect">
                <a:avLst/>
              </a:prstGeom>
              <a:noFill/>
              <a:ln w="9525">
                <a:noFill/>
                <a:miter lim="800000"/>
                <a:headEnd/>
                <a:tailEnd/>
              </a:ln>
            </p:spPr>
            <p:txBody>
              <a:bodyPr lIns="93286" tIns="46643" rIns="93286" bIns="46643">
                <a:spAutoFit/>
              </a:bodyPr>
              <a:lstStyle/>
              <a:p>
                <a:pPr eaLnBrk="0" hangingPunct="0"/>
                <a:r>
                  <a:rPr lang="en-GB" sz="1200" b="1" i="1" dirty="0">
                    <a:latin typeface="Calibri" pitchFamily="34" charset="0"/>
                  </a:rPr>
                  <a:t>Elsevier Merged Medical Taxonomy (</a:t>
                </a:r>
                <a:r>
                  <a:rPr lang="en-GB" sz="1200" b="1" i="1" dirty="0" err="1">
                    <a:latin typeface="Calibri" pitchFamily="34" charset="0"/>
                  </a:rPr>
                  <a:t>EMMeT</a:t>
                </a:r>
                <a:r>
                  <a:rPr lang="en-GB" sz="1200" b="1" i="1" dirty="0">
                    <a:latin typeface="Calibri" pitchFamily="34" charset="0"/>
                  </a:rPr>
                  <a:t>)</a:t>
                </a:r>
                <a:endParaRPr lang="en-US" sz="1200" b="1" i="1" dirty="0">
                  <a:latin typeface="Calibri" pitchFamily="34" charset="0"/>
                </a:endParaRPr>
              </a:p>
            </p:txBody>
          </p:sp>
        </p:grpSp>
        <p:graphicFrame>
          <p:nvGraphicFramePr>
            <p:cNvPr id="38" name="Diagram 37"/>
            <p:cNvGraphicFramePr/>
            <p:nvPr/>
          </p:nvGraphicFramePr>
          <p:xfrm>
            <a:off x="4127761" y="2590800"/>
            <a:ext cx="2958839" cy="178390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pic>
        <p:nvPicPr>
          <p:cNvPr id="31" name="Picture 2" descr="C:\Users\Bulent\Desktop\ClinicalKeyLogoLockup.jpg"/>
          <p:cNvPicPr>
            <a:picLocks noChangeAspect="1" noChangeArrowheads="1"/>
          </p:cNvPicPr>
          <p:nvPr/>
        </p:nvPicPr>
        <p:blipFill>
          <a:blip r:embed="rId16" cstate="print"/>
          <a:srcRect/>
          <a:stretch>
            <a:fillRect/>
          </a:stretch>
        </p:blipFill>
        <p:spPr bwMode="auto">
          <a:xfrm>
            <a:off x="6763670" y="5770178"/>
            <a:ext cx="2251698" cy="106316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smtClean="0">
              <a:cs typeface="Arial" charset="0"/>
            </a:endParaRPr>
          </a:p>
        </p:txBody>
      </p:sp>
      <p:sp>
        <p:nvSpPr>
          <p:cNvPr id="18435" name="Title 1"/>
          <p:cNvSpPr>
            <a:spLocks noGrp="1"/>
          </p:cNvSpPr>
          <p:nvPr>
            <p:ph type="title"/>
          </p:nvPr>
        </p:nvSpPr>
        <p:spPr bwMode="auto">
          <a:xfrm>
            <a:off x="76200" y="17621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400" b="0" dirty="0" smtClean="0">
                <a:latin typeface="Calibri" pitchFamily="34" charset="0"/>
                <a:cs typeface="Arial" charset="0"/>
              </a:rPr>
              <a:t>Daha iyi aramalar için Akıllı İçeriğin kullanılması </a:t>
            </a:r>
            <a:endParaRPr lang="en-US" sz="2400" b="0" dirty="0" smtClean="0">
              <a:latin typeface="Calibri" pitchFamily="34" charset="0"/>
              <a:cs typeface="Arial" charset="0"/>
            </a:endParaRPr>
          </a:p>
        </p:txBody>
      </p:sp>
      <p:pic>
        <p:nvPicPr>
          <p:cNvPr id="9" name="Picture 8" descr="evidentsmartcontent.jpg"/>
          <p:cNvPicPr>
            <a:picLocks noChangeAspect="1"/>
          </p:cNvPicPr>
          <p:nvPr/>
        </p:nvPicPr>
        <p:blipFill>
          <a:blip r:embed="rId2" cstate="print"/>
          <a:stretch>
            <a:fillRect/>
          </a:stretch>
        </p:blipFill>
        <p:spPr>
          <a:xfrm>
            <a:off x="4763" y="922338"/>
            <a:ext cx="7519987" cy="1090612"/>
          </a:xfrm>
          <a:prstGeom prst="rect">
            <a:avLst/>
          </a:prstGeom>
          <a:ln>
            <a:noFill/>
          </a:ln>
          <a:effectLst>
            <a:outerShdw blurRad="292100" dist="139700" dir="2700000" algn="tl" rotWithShape="0">
              <a:srgbClr val="333333">
                <a:alpha val="65000"/>
              </a:srgbClr>
            </a:outerShdw>
          </a:effectLst>
        </p:spPr>
      </p:pic>
      <p:pic>
        <p:nvPicPr>
          <p:cNvPr id="10" name="Picture 9" descr="chfarticlesmartexample.jpg"/>
          <p:cNvPicPr>
            <a:picLocks noChangeAspect="1"/>
          </p:cNvPicPr>
          <p:nvPr/>
        </p:nvPicPr>
        <p:blipFill>
          <a:blip r:embed="rId3" cstate="print"/>
          <a:stretch>
            <a:fillRect/>
          </a:stretch>
        </p:blipFill>
        <p:spPr>
          <a:xfrm>
            <a:off x="5727700" y="1751013"/>
            <a:ext cx="2857500" cy="3141662"/>
          </a:xfrm>
          <a:prstGeom prst="rect">
            <a:avLst/>
          </a:prstGeom>
          <a:ln>
            <a:noFill/>
          </a:ln>
          <a:effectLst>
            <a:outerShdw blurRad="292100" dist="139700" dir="2700000" algn="tl" rotWithShape="0">
              <a:srgbClr val="333333">
                <a:alpha val="65000"/>
              </a:srgbClr>
            </a:outerShdw>
          </a:effectLst>
        </p:spPr>
      </p:pic>
      <p:pic>
        <p:nvPicPr>
          <p:cNvPr id="11" name="Picture 10" descr="chfsmartexample.jpg"/>
          <p:cNvPicPr>
            <a:picLocks noChangeAspect="1"/>
          </p:cNvPicPr>
          <p:nvPr/>
        </p:nvPicPr>
        <p:blipFill>
          <a:blip r:embed="rId4" cstate="print"/>
          <a:stretch>
            <a:fillRect/>
          </a:stretch>
        </p:blipFill>
        <p:spPr>
          <a:xfrm>
            <a:off x="395288" y="2084388"/>
            <a:ext cx="5064125" cy="3275012"/>
          </a:xfrm>
          <a:prstGeom prst="rect">
            <a:avLst/>
          </a:prstGeom>
          <a:ln>
            <a:noFill/>
          </a:ln>
          <a:effectLst>
            <a:outerShdw blurRad="292100" dist="139700" dir="2700000" algn="tl" rotWithShape="0">
              <a:srgbClr val="333333">
                <a:alpha val="65000"/>
              </a:srgbClr>
            </a:outerShdw>
          </a:effectLst>
        </p:spPr>
      </p:pic>
      <p:pic>
        <p:nvPicPr>
          <p:cNvPr id="12" name="Picture 11" descr="nonevidentsmartcontent.jpg"/>
          <p:cNvPicPr>
            <a:picLocks noChangeAspect="1"/>
          </p:cNvPicPr>
          <p:nvPr/>
        </p:nvPicPr>
        <p:blipFill>
          <a:blip r:embed="rId5" cstate="print"/>
          <a:stretch>
            <a:fillRect/>
          </a:stretch>
        </p:blipFill>
        <p:spPr>
          <a:xfrm>
            <a:off x="2181396" y="5735263"/>
            <a:ext cx="6826250" cy="1025525"/>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4572000" y="4244975"/>
            <a:ext cx="4032250" cy="1393825"/>
          </a:xfrm>
          <a:prstGeom prst="rect">
            <a:avLst/>
          </a:prstGeom>
          <a:solidFill>
            <a:srgbClr val="FFC000"/>
          </a:solidFill>
          <a:ln w="31750">
            <a:solidFill>
              <a:srgbClr val="FF9900"/>
            </a:solidFill>
          </a:ln>
          <a:effectLst>
            <a:outerShdw blurRad="292100" dist="139700" dir="2700000" algn="tl" rotWithShape="0">
              <a:srgbClr val="333333">
                <a:alpha val="65000"/>
              </a:srgbClr>
            </a:outerShdw>
          </a:effectLst>
        </p:spPr>
        <p:style>
          <a:lnRef idx="2">
            <a:schemeClr val="accent2"/>
          </a:lnRef>
          <a:fillRef idx="1">
            <a:schemeClr val="lt1"/>
          </a:fillRef>
          <a:effectRef idx="0">
            <a:schemeClr val="accent2"/>
          </a:effectRef>
          <a:fontRef idx="minor">
            <a:schemeClr val="dk1"/>
          </a:fontRef>
        </p:style>
        <p:txBody>
          <a:bodyPr lIns="93286" tIns="46643" rIns="93286" bIns="46643"/>
          <a:lstStyle/>
          <a:p>
            <a:pPr eaLnBrk="0" hangingPunct="0">
              <a:defRPr/>
            </a:pPr>
            <a:r>
              <a:rPr lang="tr-TR" sz="1600" b="1" i="1" dirty="0">
                <a:cs typeface="Arial" pitchFamily="34" charset="0"/>
              </a:rPr>
              <a:t>Paragraf-seviyesindeki AKILLI içerik etiketleri , arama konusu ile yüksek ilgisi olan bilgileri arama kelimesi  ya da özet bilgiye ihtiyaç duymadan ilişkilendirerek  sunmaktadır </a:t>
            </a:r>
            <a:endParaRPr lang="en-US" sz="1600" b="1" i="1" dirty="0">
              <a:cs typeface="Arial" pitchFamily="34" charset="0"/>
            </a:endParaRPr>
          </a:p>
        </p:txBody>
      </p:sp>
      <p:sp>
        <p:nvSpPr>
          <p:cNvPr id="14" name="Rectangle 13"/>
          <p:cNvSpPr/>
          <p:nvPr/>
        </p:nvSpPr>
        <p:spPr>
          <a:xfrm>
            <a:off x="107950" y="2516188"/>
            <a:ext cx="3527425" cy="1512887"/>
          </a:xfrm>
          <a:prstGeom prst="rect">
            <a:avLst/>
          </a:prstGeom>
          <a:solidFill>
            <a:srgbClr val="FFC000"/>
          </a:solidFill>
          <a:ln w="31750">
            <a:solidFill>
              <a:srgbClr val="FFC000"/>
            </a:solidFill>
          </a:ln>
          <a:effectLst>
            <a:outerShdw blurRad="292100" dist="139700" dir="2700000" algn="tl" rotWithShape="0">
              <a:srgbClr val="333333">
                <a:alpha val="65000"/>
              </a:srgbClr>
            </a:outerShdw>
          </a:effectLst>
        </p:spPr>
        <p:style>
          <a:lnRef idx="2">
            <a:schemeClr val="accent2"/>
          </a:lnRef>
          <a:fillRef idx="1">
            <a:schemeClr val="lt1"/>
          </a:fillRef>
          <a:effectRef idx="0">
            <a:schemeClr val="accent2"/>
          </a:effectRef>
          <a:fontRef idx="minor">
            <a:schemeClr val="dk1"/>
          </a:fontRef>
        </p:style>
        <p:txBody>
          <a:bodyPr lIns="93286" tIns="46643" rIns="93286" bIns="46643"/>
          <a:lstStyle/>
          <a:p>
            <a:pPr eaLnBrk="0" hangingPunct="0">
              <a:defRPr/>
            </a:pPr>
            <a:r>
              <a:rPr lang="tr-TR" sz="1600" b="1" i="1" dirty="0">
                <a:cs typeface="Arial" pitchFamily="34" charset="0"/>
              </a:rPr>
              <a:t>Makale- seviyesindeki AKILLI (</a:t>
            </a:r>
            <a:r>
              <a:rPr lang="tr-TR" sz="1600" b="1" i="1" dirty="0" err="1">
                <a:cs typeface="Arial" pitchFamily="34" charset="0"/>
              </a:rPr>
              <a:t>Smart</a:t>
            </a:r>
            <a:r>
              <a:rPr lang="tr-TR" sz="1600" b="1" i="1" dirty="0">
                <a:cs typeface="Arial" pitchFamily="34" charset="0"/>
              </a:rPr>
              <a:t>) içerik etiketleri , arama ile olan ilgisinin onaylanmasına yardımcı olmakta ve ilgili konuya ait </a:t>
            </a:r>
            <a:r>
              <a:rPr lang="tr-TR" sz="1600" b="1" i="1" dirty="0" err="1">
                <a:cs typeface="Arial" pitchFamily="34" charset="0"/>
              </a:rPr>
              <a:t>önizleme</a:t>
            </a:r>
            <a:r>
              <a:rPr lang="tr-TR" sz="1600" b="1" i="1" dirty="0">
                <a:cs typeface="Arial" pitchFamily="34" charset="0"/>
              </a:rPr>
              <a:t> özelliği sunmaktadır</a:t>
            </a:r>
            <a:endParaRPr lang="en-US" sz="1600" b="1" i="1" dirty="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dirty="0" smtClean="0">
              <a:cs typeface="Arial" charset="0"/>
            </a:endParaRPr>
          </a:p>
        </p:txBody>
      </p:sp>
      <p:sp>
        <p:nvSpPr>
          <p:cNvPr id="19459" name="Title 1"/>
          <p:cNvSpPr>
            <a:spLocks noGrp="1"/>
          </p:cNvSpPr>
          <p:nvPr>
            <p:ph type="title"/>
          </p:nvPr>
        </p:nvSpPr>
        <p:spPr bwMode="auto">
          <a:xfrm>
            <a:off x="76200" y="17621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400" b="0" dirty="0" err="1" smtClean="0">
                <a:latin typeface="Calibri" pitchFamily="34" charset="0"/>
                <a:cs typeface="Arial" charset="0"/>
              </a:rPr>
              <a:t>Arayüz</a:t>
            </a:r>
            <a:r>
              <a:rPr lang="tr-TR" sz="2400" b="0" dirty="0" smtClean="0">
                <a:latin typeface="Calibri" pitchFamily="34" charset="0"/>
                <a:cs typeface="Arial" charset="0"/>
              </a:rPr>
              <a:t> Bilgileri</a:t>
            </a:r>
            <a:endParaRPr lang="en-US" sz="2400" b="0" dirty="0" smtClean="0">
              <a:latin typeface="Calibri" pitchFamily="34" charset="0"/>
              <a:cs typeface="Arial" charset="0"/>
            </a:endParaRPr>
          </a:p>
        </p:txBody>
      </p:sp>
      <p:pic>
        <p:nvPicPr>
          <p:cNvPr id="4" name="Picture 2" descr="C:\Users\Bulent\Desktop\ClinicalKeyLogoLockup.jpg"/>
          <p:cNvPicPr>
            <a:picLocks noChangeAspect="1" noChangeArrowheads="1"/>
          </p:cNvPicPr>
          <p:nvPr/>
        </p:nvPicPr>
        <p:blipFill>
          <a:blip r:embed="rId2" cstate="print"/>
          <a:srcRect/>
          <a:stretch>
            <a:fillRect/>
          </a:stretch>
        </p:blipFill>
        <p:spPr bwMode="auto">
          <a:xfrm>
            <a:off x="6763670" y="5770178"/>
            <a:ext cx="2251698" cy="1063162"/>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tr-TR" smtClean="0">
              <a:cs typeface="Arial" charset="0"/>
            </a:endParaRPr>
          </a:p>
        </p:txBody>
      </p:sp>
      <p:sp>
        <p:nvSpPr>
          <p:cNvPr id="20483" name="Title 1"/>
          <p:cNvSpPr>
            <a:spLocks noGrp="1"/>
          </p:cNvSpPr>
          <p:nvPr>
            <p:ph type="title"/>
          </p:nvPr>
        </p:nvSpPr>
        <p:spPr bwMode="auto">
          <a:xfrm>
            <a:off x="76200" y="176213"/>
            <a:ext cx="8915400" cy="585787"/>
          </a:xfrm>
          <a:noFill/>
          <a:ln>
            <a:miter lim="800000"/>
            <a:headEnd/>
            <a:tailEnd/>
          </a:ln>
        </p:spPr>
        <p:txBody>
          <a:bodyPr vert="horz" wrap="square" lIns="91440" tIns="45720" rIns="91440" bIns="45720" numCol="1" anchor="t" anchorCtr="0" compatLnSpc="1">
            <a:prstTxWarp prst="textNoShape">
              <a:avLst/>
            </a:prstTxWarp>
          </a:bodyPr>
          <a:lstStyle/>
          <a:p>
            <a:r>
              <a:rPr lang="tr-TR" sz="2400" b="0" dirty="0" smtClean="0">
                <a:latin typeface="Calibri" pitchFamily="34" charset="0"/>
                <a:cs typeface="Arial" charset="0"/>
              </a:rPr>
              <a:t>Ana Sayfa</a:t>
            </a:r>
            <a:endParaRPr lang="en-US" sz="2400" b="0" dirty="0" smtClean="0">
              <a:latin typeface="Calibri" pitchFamily="34" charset="0"/>
              <a:cs typeface="Arial" charset="0"/>
            </a:endParaRPr>
          </a:p>
        </p:txBody>
      </p:sp>
      <p:pic>
        <p:nvPicPr>
          <p:cNvPr id="20484" name="Picture 2"/>
          <p:cNvPicPr>
            <a:picLocks noChangeAspect="1" noChangeArrowheads="1"/>
          </p:cNvPicPr>
          <p:nvPr/>
        </p:nvPicPr>
        <p:blipFill>
          <a:blip r:embed="rId2" cstate="print"/>
          <a:srcRect/>
          <a:stretch>
            <a:fillRect/>
          </a:stretch>
        </p:blipFill>
        <p:spPr bwMode="auto">
          <a:xfrm>
            <a:off x="76200" y="706438"/>
            <a:ext cx="8991600" cy="5084762"/>
          </a:xfrm>
          <a:prstGeom prst="rect">
            <a:avLst/>
          </a:prstGeom>
          <a:noFill/>
          <a:ln w="9525">
            <a:solidFill>
              <a:schemeClr val="tx1"/>
            </a:solidFill>
            <a:miter lim="800000"/>
            <a:headEnd/>
            <a:tailEnd/>
          </a:ln>
        </p:spPr>
      </p:pic>
      <p:pic>
        <p:nvPicPr>
          <p:cNvPr id="5" name="Picture 2" descr="C:\Users\Bulent\Desktop\ClinicalKeyLogoLockup.jpg"/>
          <p:cNvPicPr>
            <a:picLocks noChangeAspect="1" noChangeArrowheads="1"/>
          </p:cNvPicPr>
          <p:nvPr/>
        </p:nvPicPr>
        <p:blipFill>
          <a:blip r:embed="rId3" cstate="print"/>
          <a:srcRect/>
          <a:stretch>
            <a:fillRect/>
          </a:stretch>
        </p:blipFill>
        <p:spPr bwMode="auto">
          <a:xfrm>
            <a:off x="6763404" y="5817488"/>
            <a:ext cx="2380596" cy="1047384"/>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fqkbjBZpkeeX.9028yya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d2mAw4In0G_WD0XEsoA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abpf6n4V0q5NjtlX2txW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ZC03rUYs0KmbEmSh.Ii0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dVmMZ60WUqDTQ9Tsafkww"/>
</p:tagLst>
</file>

<file path=ppt/theme/theme1.xml><?xml version="1.0" encoding="utf-8"?>
<a:theme xmlns:a="http://schemas.openxmlformats.org/drawingml/2006/main" name="Office Theme">
  <a:themeElements>
    <a:clrScheme name="Elsevier ClinicalKey">
      <a:dk1>
        <a:sysClr val="windowText" lastClr="000000"/>
      </a:dk1>
      <a:lt1>
        <a:sysClr val="window" lastClr="FFFFFF"/>
      </a:lt1>
      <a:dk2>
        <a:srgbClr val="3F3F3F"/>
      </a:dk2>
      <a:lt2>
        <a:srgbClr val="EEECE1"/>
      </a:lt2>
      <a:accent1>
        <a:srgbClr val="5C8727"/>
      </a:accent1>
      <a:accent2>
        <a:srgbClr val="F89829"/>
      </a:accent2>
      <a:accent3>
        <a:srgbClr val="003459"/>
      </a:accent3>
      <a:accent4>
        <a:srgbClr val="999999"/>
      </a:accent4>
      <a:accent5>
        <a:srgbClr val="AC0000"/>
      </a:accent5>
      <a:accent6>
        <a:srgbClr val="513F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38100" dir="2700000" algn="tl" rotWithShape="0">
            <a:prstClr val="black">
              <a:alpha val="40000"/>
            </a:prstClr>
          </a:outerShdw>
        </a:effectLst>
      </a:spPr>
      <a:bodyPr rtlCol="0" anchor="ctr"/>
      <a:lstStyle>
        <a:defPPr algn="ctr">
          <a:defRPr sz="2800" b="1" dirty="0" smtClean="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92AEB08C0F4D4385B6B07CB4EA215A" ma:contentTypeVersion="0" ma:contentTypeDescription="Create a new document." ma:contentTypeScope="" ma:versionID="581e0246a18bbedcc7fbd800b21cc49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E91A54-B16F-4592-A3C3-CBEF9751B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A3B0AB2-4B77-4B42-B87E-9F3DAE727FC2}">
  <ds:schemaRefs>
    <ds:schemaRef ds:uri="http://schemas.microsoft.com/sharepoint/v3/contenttype/forms"/>
  </ds:schemaRefs>
</ds:datastoreItem>
</file>

<file path=customXml/itemProps3.xml><?xml version="1.0" encoding="utf-8"?>
<ds:datastoreItem xmlns:ds="http://schemas.openxmlformats.org/officeDocument/2006/customXml" ds:itemID="{966C57FF-FB7F-4C3E-BD2D-A069CA168696}">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9253</TotalTime>
  <Words>1607</Words>
  <Application>Microsoft Office PowerPoint</Application>
  <PresentationFormat>Ekran Gösterisi (4:3)</PresentationFormat>
  <Paragraphs>169</Paragraphs>
  <Slides>18</Slides>
  <Notes>12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18</vt:i4>
      </vt:variant>
    </vt:vector>
  </HeadingPairs>
  <TitlesOfParts>
    <vt:vector size="20" baseType="lpstr">
      <vt:lpstr>Office Theme</vt:lpstr>
      <vt:lpstr>think-cell Slide</vt:lpstr>
      <vt:lpstr>Slayt 1</vt:lpstr>
      <vt:lpstr>Tıbbi Aramalar İçin 3 Kritik Nokta</vt:lpstr>
      <vt:lpstr>Geniş Klinik Kaynaklar İçinden Kapsamlı Cevaplara Erişim —Herhangi Geleneksel Bir Arama Motorundan  Daha Kapsamlı</vt:lpstr>
      <vt:lpstr>   İçerik Hakkında</vt:lpstr>
      <vt:lpstr>Hızlı Cevaplar—Akıllı Aramalar İçin Akıllı İçerik Kapsamı (Smart Content)</vt:lpstr>
      <vt:lpstr>ClinicalKey Akıllı İçeriği ile Gelen ‘Hızlı Cevaplar’</vt:lpstr>
      <vt:lpstr>Daha iyi aramalar için Akıllı İçeriğin kullanılması </vt:lpstr>
      <vt:lpstr>Arayüz Bilgileri</vt:lpstr>
      <vt:lpstr>Ana Sayfa</vt:lpstr>
      <vt:lpstr>Arama Fonksiyonu</vt:lpstr>
      <vt:lpstr>Arama Sonuçları</vt:lpstr>
      <vt:lpstr>ClinicalKey—Akıllı İçerik İle Sonuçlara Hızlı Erişim</vt:lpstr>
      <vt:lpstr>ClinicalKey Tıbbi Bilgi İhtiyaçlarınızın Adresi</vt:lpstr>
      <vt:lpstr>ClinicalKey—Kullanıcılar İçin  Kişiselleştirme Seçenekleri</vt:lpstr>
      <vt:lpstr>ClinicalKey—Kullanıcılar İçin Kişiselleştirme Seçenekleri</vt:lpstr>
      <vt:lpstr>ClinicalKey İçeriğindeki Tıbbi Bilgiler Kolaylıkla Paylaşılmaktadır</vt:lpstr>
      <vt:lpstr>Sunum Hazırlayıcı</vt:lpstr>
      <vt:lpstr>ClinicalKey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nicholas.wiater</dc:creator>
  <cp:lastModifiedBy>adunet</cp:lastModifiedBy>
  <cp:revision>535</cp:revision>
  <dcterms:created xsi:type="dcterms:W3CDTF">2011-09-06T20:02:20Z</dcterms:created>
  <dcterms:modified xsi:type="dcterms:W3CDTF">2014-05-16T07:55:08Z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0x0101008B92AEB08C0F4D4385B6B07CB4EA215A</vt:lpwstr>
  </property>
</Properties>
</file>